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8" r:id="rId4"/>
    <p:sldId id="259" r:id="rId5"/>
    <p:sldId id="260" r:id="rId6"/>
    <p:sldId id="261" r:id="rId7"/>
    <p:sldId id="262" r:id="rId8"/>
    <p:sldId id="277" r:id="rId9"/>
    <p:sldId id="263" r:id="rId10"/>
    <p:sldId id="264" r:id="rId11"/>
    <p:sldId id="265" r:id="rId12"/>
    <p:sldId id="266" r:id="rId13"/>
    <p:sldId id="267" r:id="rId14"/>
    <p:sldId id="268" r:id="rId15"/>
    <p:sldId id="293" r:id="rId16"/>
    <p:sldId id="303" r:id="rId17"/>
    <p:sldId id="304" r:id="rId18"/>
    <p:sldId id="305" r:id="rId19"/>
    <p:sldId id="306" r:id="rId20"/>
    <p:sldId id="307" r:id="rId21"/>
    <p:sldId id="308" r:id="rId22"/>
    <p:sldId id="289" r:id="rId23"/>
    <p:sldId id="290" r:id="rId24"/>
    <p:sldId id="291" r:id="rId25"/>
    <p:sldId id="292" r:id="rId26"/>
    <p:sldId id="269" r:id="rId27"/>
    <p:sldId id="271" r:id="rId28"/>
    <p:sldId id="270" r:id="rId29"/>
    <p:sldId id="272" r:id="rId30"/>
    <p:sldId id="273" r:id="rId31"/>
    <p:sldId id="274" r:id="rId32"/>
    <p:sldId id="276" r:id="rId33"/>
    <p:sldId id="275" r:id="rId34"/>
    <p:sldId id="280" r:id="rId35"/>
    <p:sldId id="282" r:id="rId36"/>
    <p:sldId id="284" r:id="rId37"/>
    <p:sldId id="283" r:id="rId38"/>
    <p:sldId id="286" r:id="rId39"/>
    <p:sldId id="285" r:id="rId40"/>
    <p:sldId id="287" r:id="rId41"/>
    <p:sldId id="288"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0DC"/>
    <a:srgbClr val="610092"/>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Tabelle1!$B$1</c:f>
              <c:strCache>
                <c:ptCount val="1"/>
                <c:pt idx="0">
                  <c:v>P1</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solidFill>
              <a:schemeClr val="tx2">
                <a:alpha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solidFill>
              <a:schemeClr val="tx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solidFill>
              <a:schemeClr val="tx2">
                <a:alpha val="5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solidFill>
              <a:schemeClr val="tx2">
                <a:alpha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solidFill>
              <a:schemeClr val="tx2">
                <a:alpha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tx2">
                <a:alpha val="1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solidFill>
              <a:schemeClr val="bg1"/>
            </a:solidFill>
            <a:ln>
              <a:solidFill>
                <a:schemeClr val="accent1">
                  <a:shade val="15000"/>
                </a:schemeClr>
              </a:solid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solidFill>
                <a:schemeClr val="tx2"/>
              </a:solidFill>
              <a:ln w="19050">
                <a:solidFill>
                  <a:schemeClr val="accent1">
                    <a:shade val="15000"/>
                  </a:schemeClr>
                </a:solidFill>
              </a:ln>
              <a:effectLst/>
            </c:spPr>
            <c:extLst>
              <c:ext xmlns:c16="http://schemas.microsoft.com/office/drawing/2014/chart" uri="{C3380CC4-5D6E-409C-BE32-E72D297353CC}">
                <c16:uniqueId val="{00000001-8F5E-4EEB-B769-F347A68549B6}"/>
              </c:ext>
            </c:extLst>
          </c:dPt>
          <c:dPt>
            <c:idx val="1"/>
            <c:bubble3D val="0"/>
            <c:spPr>
              <a:solidFill>
                <a:schemeClr val="tx2">
                  <a:alpha val="85000"/>
                </a:schemeClr>
              </a:solidFill>
              <a:ln w="19050">
                <a:solidFill>
                  <a:schemeClr val="accent1">
                    <a:shade val="15000"/>
                  </a:schemeClr>
                </a:solidFill>
              </a:ln>
              <a:effectLst/>
            </c:spPr>
            <c:extLst>
              <c:ext xmlns:c16="http://schemas.microsoft.com/office/drawing/2014/chart" uri="{C3380CC4-5D6E-409C-BE32-E72D297353CC}">
                <c16:uniqueId val="{00000003-8F5E-4EEB-B769-F347A68549B6}"/>
              </c:ext>
            </c:extLst>
          </c:dPt>
          <c:dPt>
            <c:idx val="2"/>
            <c:bubble3D val="0"/>
            <c:spPr>
              <a:solidFill>
                <a:schemeClr val="tx2">
                  <a:alpha val="70000"/>
                </a:schemeClr>
              </a:solidFill>
              <a:ln w="19050">
                <a:solidFill>
                  <a:schemeClr val="accent1">
                    <a:shade val="15000"/>
                  </a:schemeClr>
                </a:solidFill>
              </a:ln>
              <a:effectLst/>
            </c:spPr>
            <c:extLst>
              <c:ext xmlns:c16="http://schemas.microsoft.com/office/drawing/2014/chart" uri="{C3380CC4-5D6E-409C-BE32-E72D297353CC}">
                <c16:uniqueId val="{00000005-8F5E-4EEB-B769-F347A68549B6}"/>
              </c:ext>
            </c:extLst>
          </c:dPt>
          <c:dPt>
            <c:idx val="3"/>
            <c:bubble3D val="0"/>
            <c:spPr>
              <a:solidFill>
                <a:schemeClr val="tx2">
                  <a:alpha val="55000"/>
                </a:schemeClr>
              </a:solidFill>
              <a:ln w="19050">
                <a:solidFill>
                  <a:schemeClr val="accent1">
                    <a:shade val="15000"/>
                  </a:schemeClr>
                </a:solidFill>
              </a:ln>
              <a:effectLst/>
            </c:spPr>
            <c:extLst>
              <c:ext xmlns:c16="http://schemas.microsoft.com/office/drawing/2014/chart" uri="{C3380CC4-5D6E-409C-BE32-E72D297353CC}">
                <c16:uniqueId val="{00000007-8F5E-4EEB-B769-F347A68549B6}"/>
              </c:ext>
            </c:extLst>
          </c:dPt>
          <c:dPt>
            <c:idx val="4"/>
            <c:bubble3D val="0"/>
            <c:spPr>
              <a:solidFill>
                <a:schemeClr val="tx2">
                  <a:alpha val="40000"/>
                </a:schemeClr>
              </a:solidFill>
              <a:ln w="19050">
                <a:solidFill>
                  <a:schemeClr val="accent1">
                    <a:shade val="15000"/>
                  </a:schemeClr>
                </a:solid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solidFill>
        <a:schemeClr val="accent1">
          <a:shade val="15000"/>
        </a:schemeClr>
      </a:solid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solidFill>
                <a:schemeClr val="tx2"/>
              </a:solidFill>
              <a:ln w="19050">
                <a:solidFill>
                  <a:schemeClr val="accent1">
                    <a:shade val="15000"/>
                  </a:schemeClr>
                </a:solidFill>
              </a:ln>
              <a:effectLst/>
            </c:spPr>
            <c:extLst>
              <c:ext xmlns:c16="http://schemas.microsoft.com/office/drawing/2014/chart" uri="{C3380CC4-5D6E-409C-BE32-E72D297353CC}">
                <c16:uniqueId val="{00000001-F02F-43DB-AC4D-4E532D7C7C50}"/>
              </c:ext>
            </c:extLst>
          </c:dPt>
          <c:dPt>
            <c:idx val="1"/>
            <c:bubble3D val="0"/>
            <c:spPr>
              <a:solidFill>
                <a:schemeClr val="tx2">
                  <a:alpha val="85000"/>
                </a:schemeClr>
              </a:solidFill>
              <a:ln w="19050">
                <a:solidFill>
                  <a:schemeClr val="accent1">
                    <a:shade val="15000"/>
                  </a:schemeClr>
                </a:solidFill>
              </a:ln>
              <a:effectLst/>
            </c:spPr>
            <c:extLst>
              <c:ext xmlns:c16="http://schemas.microsoft.com/office/drawing/2014/chart" uri="{C3380CC4-5D6E-409C-BE32-E72D297353CC}">
                <c16:uniqueId val="{00000003-F02F-43DB-AC4D-4E532D7C7C50}"/>
              </c:ext>
            </c:extLst>
          </c:dPt>
          <c:dPt>
            <c:idx val="2"/>
            <c:bubble3D val="0"/>
            <c:spPr>
              <a:solidFill>
                <a:schemeClr val="tx2">
                  <a:alpha val="70000"/>
                </a:schemeClr>
              </a:solidFill>
              <a:ln w="19050">
                <a:solidFill>
                  <a:schemeClr val="accent1">
                    <a:shade val="15000"/>
                  </a:schemeClr>
                </a:solid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solidFill>
                <a:schemeClr val="tx2"/>
              </a:solidFill>
              <a:ln w="19050">
                <a:solidFill>
                  <a:schemeClr val="accent1">
                    <a:shade val="15000"/>
                  </a:schemeClr>
                </a:solidFill>
              </a:ln>
              <a:effectLst/>
            </c:spPr>
            <c:extLst>
              <c:ext xmlns:c16="http://schemas.microsoft.com/office/drawing/2014/chart" uri="{C3380CC4-5D6E-409C-BE32-E72D297353CC}">
                <c16:uniqueId val="{00000001-D63E-45E0-AFF5-255373E93AB4}"/>
              </c:ext>
            </c:extLst>
          </c:dPt>
          <c:dPt>
            <c:idx val="1"/>
            <c:bubble3D val="0"/>
            <c:explosion val="3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5000000000003E-2"/>
          <c:y val="5.6249996539739389E-2"/>
          <c:w val="0.96562499999999996"/>
          <c:h val="0.82241167431030548"/>
        </c:manualLayout>
      </c:layout>
      <c:barChart>
        <c:barDir val="col"/>
        <c:grouping val="clustered"/>
        <c:varyColors val="0"/>
        <c:ser>
          <c:idx val="0"/>
          <c:order val="0"/>
          <c:tx>
            <c:strRef>
              <c:f>Tabelle1!$B$1</c:f>
              <c:strCache>
                <c:ptCount val="1"/>
                <c:pt idx="0">
                  <c:v>Partei A</c:v>
                </c:pt>
              </c:strCache>
            </c:strRef>
          </c:tx>
          <c:spPr>
            <a:pattFill prst="pct50">
              <a:fgClr>
                <a:schemeClr val="accent1"/>
              </a:fgClr>
              <a:bgClr>
                <a:schemeClr val="bg1"/>
              </a:bgClr>
            </a:pattFill>
            <a:ln>
              <a:solidFill>
                <a:schemeClr val="accent1"/>
              </a:solidFill>
            </a:ln>
            <a:effectLst/>
          </c:spPr>
          <c:invertIfNegative val="0"/>
          <c:dLbls>
            <c:dLbl>
              <c:idx val="0"/>
              <c:layout>
                <c:manualLayout>
                  <c:x val="-3.1249384842519687E-3"/>
                  <c:y val="0"/>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7.273437499999999E-2"/>
                      <c:h val="0.12146492855161611"/>
                    </c:manualLayout>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Partei B</c:v>
                </c:pt>
              </c:strCache>
            </c:strRef>
          </c:tx>
          <c:spPr>
            <a:pattFill prst="pct10">
              <a:fgClr>
                <a:schemeClr val="accent1"/>
              </a:fgClr>
              <a:bgClr>
                <a:schemeClr val="bg1"/>
              </a:bgClr>
            </a:pattFill>
            <a:ln>
              <a:solidFill>
                <a:schemeClr val="accent1"/>
              </a:solidFill>
            </a:ln>
            <a:effectLst/>
          </c:spPr>
          <c:invertIfNegative val="0"/>
          <c:dLbls>
            <c:dLbl>
              <c:idx val="0"/>
              <c:layout>
                <c:manualLayout>
                  <c:x val="0"/>
                  <c:y val="1.4062499134934847E-2"/>
                </c:manualLayout>
              </c:layout>
              <c:tx>
                <c:rich>
                  <a:bodyPr/>
                  <a:lstStyle/>
                  <a:p>
                    <a:fld id="{9CAAFD4A-61DF-4F09-B869-E36EBCD3E468}" type="VALUE">
                      <a:rPr lang="en-US" sz="4000">
                        <a:solidFill>
                          <a:schemeClr val="tx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40</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Partei C</c:v>
                </c:pt>
              </c:strCache>
            </c:strRef>
          </c:tx>
          <c:spPr>
            <a:pattFill prst="lgGrid">
              <a:fgClr>
                <a:schemeClr val="accent1"/>
              </a:fgClr>
              <a:bgClr>
                <a:schemeClr val="bg1"/>
              </a:bgClr>
            </a:pattFill>
            <a:ln>
              <a:solidFill>
                <a:schemeClr val="accent1"/>
              </a:solidFill>
            </a:ln>
            <a:effectLst/>
          </c:spPr>
          <c:invertIfNegative val="0"/>
          <c:dLbls>
            <c:dLbl>
              <c:idx val="0"/>
              <c:layout>
                <c:manualLayout>
                  <c:x val="3.1250000000000002E-3"/>
                  <c:y val="1.64062489907572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6</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6.25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6</c:v>
                </c:pt>
                <c:pt idx="1">
                  <c:v>3</c:v>
                </c:pt>
                <c:pt idx="2">
                  <c:v>1</c:v>
                </c:pt>
              </c:strCache>
            </c:strRef>
          </c:tx>
          <c:dPt>
            <c:idx val="0"/>
            <c:bubble3D val="0"/>
            <c:spPr>
              <a:pattFill prst="pct50">
                <a:fgClr>
                  <a:schemeClr val="accent1"/>
                </a:fgClr>
                <a:bgClr>
                  <a:schemeClr val="bg1"/>
                </a:bgClr>
              </a:pattFill>
              <a:ln>
                <a:solidFill>
                  <a:schemeClr val="accent1"/>
                </a:solidFill>
              </a:ln>
              <a:effectLst/>
            </c:spPr>
            <c:extLst>
              <c:ext xmlns:c16="http://schemas.microsoft.com/office/drawing/2014/chart" uri="{C3380CC4-5D6E-409C-BE32-E72D297353CC}">
                <c16:uniqueId val="{00000004-C801-4BBD-826A-E011F82FA79B}"/>
              </c:ext>
            </c:extLst>
          </c:dPt>
          <c:dPt>
            <c:idx val="1"/>
            <c:bubble3D val="0"/>
            <c:spPr>
              <a:pattFill prst="pct5">
                <a:fgClr>
                  <a:schemeClr val="accent1"/>
                </a:fgClr>
                <a:bgClr>
                  <a:schemeClr val="bg1"/>
                </a:bgClr>
              </a:pattFill>
              <a:ln>
                <a:solidFill>
                  <a:schemeClr val="accent1"/>
                </a:solidFill>
              </a:ln>
              <a:effectLst/>
            </c:spPr>
            <c:extLst>
              <c:ext xmlns:c16="http://schemas.microsoft.com/office/drawing/2014/chart" uri="{C3380CC4-5D6E-409C-BE32-E72D297353CC}">
                <c16:uniqueId val="{00000001-E928-47A3-9C65-F0EE29FBFA48}"/>
              </c:ext>
            </c:extLst>
          </c:dPt>
          <c:dPt>
            <c:idx val="2"/>
            <c:bubble3D val="0"/>
            <c:spPr>
              <a:pattFill prst="lgGrid">
                <a:fgClr>
                  <a:schemeClr val="accent1"/>
                </a:fgClr>
                <a:bgClr>
                  <a:schemeClr val="bg1"/>
                </a:bgClr>
              </a:pattFill>
              <a:ln>
                <a:solidFill>
                  <a:schemeClr val="accent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6</c:v>
                </c:pt>
                <c:pt idx="1">
                  <c:v>3</c:v>
                </c:pt>
                <c:pt idx="2">
                  <c:v>1</c:v>
                </c:pt>
                <c:pt idx="3">
                  <c:v>10</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3</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7</c:v>
                </c:pt>
                <c:pt idx="1">
                  <c:v>3</c:v>
                </c:pt>
                <c:pt idx="2">
                  <c:v>0</c:v>
                </c:pt>
              </c:strCache>
            </c:strRef>
          </c:tx>
          <c:dPt>
            <c:idx val="0"/>
            <c:bubble3D val="0"/>
            <c:spPr>
              <a:pattFill prst="pct50">
                <a:fgClr>
                  <a:schemeClr val="accent1"/>
                </a:fgClr>
                <a:bgClr>
                  <a:schemeClr val="bg1"/>
                </a:bgClr>
              </a:pattFill>
              <a:ln>
                <a:solidFill>
                  <a:schemeClr val="accent1"/>
                </a:solidFill>
              </a:ln>
              <a:effectLst/>
            </c:spPr>
            <c:extLst>
              <c:ext xmlns:c16="http://schemas.microsoft.com/office/drawing/2014/chart" uri="{C3380CC4-5D6E-409C-BE32-E72D297353CC}">
                <c16:uniqueId val="{00000004-C801-4BBD-826A-E011F82FA79B}"/>
              </c:ext>
            </c:extLst>
          </c:dPt>
          <c:dPt>
            <c:idx val="1"/>
            <c:bubble3D val="0"/>
            <c:spPr>
              <a:pattFill prst="pct5">
                <a:fgClr>
                  <a:schemeClr val="accent1"/>
                </a:fgClr>
                <a:bgClr>
                  <a:schemeClr val="bg1"/>
                </a:bgClr>
              </a:pattFill>
              <a:ln>
                <a:solidFill>
                  <a:schemeClr val="accent1"/>
                </a:solidFill>
              </a:ln>
              <a:effectLst/>
            </c:spPr>
            <c:extLst>
              <c:ext xmlns:c16="http://schemas.microsoft.com/office/drawing/2014/chart" uri="{C3380CC4-5D6E-409C-BE32-E72D297353CC}">
                <c16:uniqueId val="{00000001-E928-47A3-9C65-F0EE29FBFA48}"/>
              </c:ext>
            </c:extLst>
          </c:dPt>
          <c:dPt>
            <c:idx val="2"/>
            <c:bubble3D val="0"/>
            <c:spPr>
              <a:pattFill prst="lgGrid">
                <a:fgClr>
                  <a:schemeClr val="accent1"/>
                </a:fgClr>
                <a:bgClr>
                  <a:schemeClr val="bg1"/>
                </a:bgClr>
              </a:pattFill>
              <a:ln>
                <a:solidFill>
                  <a:schemeClr val="accent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7</c:v>
                </c:pt>
                <c:pt idx="1">
                  <c:v>3</c:v>
                </c:pt>
                <c:pt idx="2">
                  <c:v>0</c:v>
                </c:pt>
                <c:pt idx="3">
                  <c:v>10</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3</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7</c:v>
                </c:pt>
                <c:pt idx="1">
                  <c:v>4</c:v>
                </c:pt>
                <c:pt idx="2">
                  <c:v>0</c:v>
                </c:pt>
              </c:strCache>
            </c:strRef>
          </c:tx>
          <c:dPt>
            <c:idx val="0"/>
            <c:bubble3D val="0"/>
            <c:spPr>
              <a:pattFill prst="pct50">
                <a:fgClr>
                  <a:schemeClr val="accent1"/>
                </a:fgClr>
                <a:bgClr>
                  <a:schemeClr val="bg1"/>
                </a:bgClr>
              </a:pattFill>
              <a:ln>
                <a:solidFill>
                  <a:schemeClr val="accent1"/>
                </a:solidFill>
              </a:ln>
              <a:effectLst/>
            </c:spPr>
            <c:extLst>
              <c:ext xmlns:c16="http://schemas.microsoft.com/office/drawing/2014/chart" uri="{C3380CC4-5D6E-409C-BE32-E72D297353CC}">
                <c16:uniqueId val="{00000004-C801-4BBD-826A-E011F82FA79B}"/>
              </c:ext>
            </c:extLst>
          </c:dPt>
          <c:dPt>
            <c:idx val="1"/>
            <c:bubble3D val="0"/>
            <c:spPr>
              <a:pattFill prst="pct5">
                <a:fgClr>
                  <a:schemeClr val="accent1"/>
                </a:fgClr>
                <a:bgClr>
                  <a:schemeClr val="bg1"/>
                </a:bgClr>
              </a:pattFill>
              <a:ln>
                <a:solidFill>
                  <a:schemeClr val="accent1"/>
                </a:solidFill>
              </a:ln>
              <a:effectLst/>
            </c:spPr>
            <c:extLst>
              <c:ext xmlns:c16="http://schemas.microsoft.com/office/drawing/2014/chart" uri="{C3380CC4-5D6E-409C-BE32-E72D297353CC}">
                <c16:uniqueId val="{00000001-E928-47A3-9C65-F0EE29FBFA48}"/>
              </c:ext>
            </c:extLst>
          </c:dPt>
          <c:dPt>
            <c:idx val="2"/>
            <c:bubble3D val="0"/>
            <c:spPr>
              <a:pattFill prst="lgGrid">
                <a:fgClr>
                  <a:schemeClr val="accent1"/>
                </a:fgClr>
                <a:bgClr>
                  <a:schemeClr val="bg1"/>
                </a:bgClr>
              </a:pattFill>
              <a:ln>
                <a:solidFill>
                  <a:schemeClr val="accent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7</c:v>
                </c:pt>
                <c:pt idx="1">
                  <c:v>4</c:v>
                </c:pt>
                <c:pt idx="2">
                  <c:v>0</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4</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8F5E-4EEB-B769-F347A68549B6}"/>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8F5E-4EEB-B769-F347A68549B6}"/>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8F5E-4EEB-B769-F347A68549B6}"/>
              </c:ext>
            </c:extLst>
          </c:dPt>
          <c:dPt>
            <c:idx val="3"/>
            <c:bubble3D val="0"/>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7-8F5E-4EEB-B769-F347A68549B6}"/>
              </c:ext>
            </c:extLst>
          </c:dPt>
          <c:dPt>
            <c:idx val="4"/>
            <c:bubble3D val="0"/>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F02F-43DB-AC4D-4E532D7C7C50}"/>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F02F-43DB-AC4D-4E532D7C7C50}"/>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D63E-45E0-AFF5-255373E93AB4}"/>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6</c:v>
                </c:pt>
                <c:pt idx="1">
                  <c:v>3</c:v>
                </c:pt>
                <c:pt idx="2">
                  <c:v>1</c:v>
                </c:pt>
              </c:strCache>
            </c:strRef>
          </c:tx>
          <c:dPt>
            <c:idx val="0"/>
            <c:bubble3D val="0"/>
            <c:spPr>
              <a:solidFill>
                <a:schemeClr val="tx2"/>
              </a:solidFill>
              <a:ln>
                <a:noFill/>
              </a:ln>
              <a:effectLst/>
            </c:spPr>
            <c:extLst>
              <c:ext xmlns:c16="http://schemas.microsoft.com/office/drawing/2014/chart" uri="{C3380CC4-5D6E-409C-BE32-E72D297353CC}">
                <c16:uniqueId val="{00000001-7255-4C49-9A62-B4200DD6711B}"/>
              </c:ext>
            </c:extLst>
          </c:dPt>
          <c:dPt>
            <c:idx val="1"/>
            <c:bubble3D val="0"/>
            <c:spPr>
              <a:solidFill>
                <a:srgbClr val="D0E0DC"/>
              </a:solidFill>
              <a:ln>
                <a:noFill/>
              </a:ln>
              <a:effectLst/>
            </c:spPr>
            <c:extLst>
              <c:ext xmlns:c16="http://schemas.microsoft.com/office/drawing/2014/chart" uri="{C3380CC4-5D6E-409C-BE32-E72D297353CC}">
                <c16:uniqueId val="{00000003-7255-4C49-9A62-B4200DD6711B}"/>
              </c:ext>
            </c:extLst>
          </c:dPt>
          <c:dPt>
            <c:idx val="2"/>
            <c:bubble3D val="0"/>
            <c:spPr>
              <a:solidFill>
                <a:schemeClr val="bg1"/>
              </a:solidFill>
              <a:ln w="9525">
                <a:solidFill>
                  <a:schemeClr val="tx1"/>
                </a:solidFill>
              </a:ln>
              <a:effectLst/>
            </c:spPr>
            <c:extLst>
              <c:ext xmlns:c16="http://schemas.microsoft.com/office/drawing/2014/chart" uri="{C3380CC4-5D6E-409C-BE32-E72D297353CC}">
                <c16:uniqueId val="{00000005-7255-4C49-9A62-B4200DD6711B}"/>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7-7255-4C49-9A62-B4200DD6711B}"/>
              </c:ext>
            </c:extLst>
          </c:dPt>
          <c:cat>
            <c:strRef>
              <c:f>Tabelle1!$B$1:$D$1</c:f>
              <c:strCache>
                <c:ptCount val="3"/>
                <c:pt idx="0">
                  <c:v>Partei A</c:v>
                </c:pt>
                <c:pt idx="1">
                  <c:v>Partei B</c:v>
                </c:pt>
                <c:pt idx="2">
                  <c:v>Partei C</c:v>
                </c:pt>
              </c:strCache>
            </c:strRef>
          </c:cat>
          <c:val>
            <c:numRef>
              <c:f>Tabelle1!$B$2:$E$2</c:f>
              <c:numCache>
                <c:formatCode>General</c:formatCode>
                <c:ptCount val="4"/>
                <c:pt idx="0">
                  <c:v>6</c:v>
                </c:pt>
                <c:pt idx="1">
                  <c:v>3</c:v>
                </c:pt>
                <c:pt idx="2">
                  <c:v>1</c:v>
                </c:pt>
                <c:pt idx="3">
                  <c:v>10</c:v>
                </c:pt>
              </c:numCache>
            </c:numRef>
          </c:val>
          <c:extLst>
            <c:ext xmlns:c16="http://schemas.microsoft.com/office/drawing/2014/chart" uri="{C3380CC4-5D6E-409C-BE32-E72D297353CC}">
              <c16:uniqueId val="{00000008-7255-4C49-9A62-B4200DD6711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A-7255-4C49-9A62-B4200DD6711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3</c:v>
                      </c:pt>
                    </c:numCache>
                  </c:numRef>
                </c:val>
                <c:extLst>
                  <c:ext xmlns:c16="http://schemas.microsoft.com/office/drawing/2014/chart" uri="{C3380CC4-5D6E-409C-BE32-E72D297353CC}">
                    <c16:uniqueId val="{0000000B-7255-4C49-9A62-B4200DD6711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D-7255-4C49-9A62-B4200DD6711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E-7255-4C49-9A62-B4200DD6711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5000000000003E-2"/>
          <c:y val="5.6249996539739389E-2"/>
          <c:w val="0.96562499999999996"/>
          <c:h val="0.82241167431030548"/>
        </c:manualLayout>
      </c:layout>
      <c:barChart>
        <c:barDir val="col"/>
        <c:grouping val="clustered"/>
        <c:varyColors val="0"/>
        <c:ser>
          <c:idx val="0"/>
          <c:order val="0"/>
          <c:tx>
            <c:strRef>
              <c:f>Tabelle1!$B$1</c:f>
              <c:strCache>
                <c:ptCount val="1"/>
                <c:pt idx="0">
                  <c:v>Partei A</c:v>
                </c:pt>
              </c:strCache>
            </c:strRef>
          </c:tx>
          <c:spPr>
            <a:solidFill>
              <a:schemeClr val="tx2"/>
            </a:solidFill>
            <a:ln>
              <a:solidFill>
                <a:schemeClr val="tx1"/>
              </a:solidFill>
            </a:ln>
            <a:effectLst/>
          </c:spPr>
          <c:invertIfNegative val="0"/>
          <c:dLbls>
            <c:dLbl>
              <c:idx val="0"/>
              <c:layout>
                <c:manualLayout>
                  <c:x val="1.1718811515748034E-2"/>
                  <c:y val="0"/>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102421875"/>
                      <c:h val="0.12146492855161611"/>
                    </c:manualLayout>
                  </c15:layout>
                </c:ext>
                <c:ext xmlns:c16="http://schemas.microsoft.com/office/drawing/2014/chart" uri="{C3380CC4-5D6E-409C-BE32-E72D297353CC}">
                  <c16:uniqueId val="{00000000-42C2-4381-9DA3-DF72E8E562A5}"/>
                </c:ext>
              </c:extLst>
            </c:dLbl>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74</c:v>
                </c:pt>
              </c:numCache>
            </c:numRef>
          </c:val>
          <c:extLst>
            <c:ext xmlns:c16="http://schemas.microsoft.com/office/drawing/2014/chart" uri="{C3380CC4-5D6E-409C-BE32-E72D297353CC}">
              <c16:uniqueId val="{00000001-42C2-4381-9DA3-DF72E8E562A5}"/>
            </c:ext>
          </c:extLst>
        </c:ser>
        <c:ser>
          <c:idx val="1"/>
          <c:order val="1"/>
          <c:tx>
            <c:strRef>
              <c:f>Tabelle1!$C$1</c:f>
              <c:strCache>
                <c:ptCount val="1"/>
                <c:pt idx="0">
                  <c:v>Partei B</c:v>
                </c:pt>
              </c:strCache>
            </c:strRef>
          </c:tx>
          <c:spPr>
            <a:solidFill>
              <a:srgbClr val="D0E0DC"/>
            </a:solidFill>
            <a:ln>
              <a:solidFill>
                <a:schemeClr val="tx1"/>
              </a:solidFill>
            </a:ln>
            <a:effectLst/>
          </c:spPr>
          <c:invertIfNegative val="0"/>
          <c:dLbls>
            <c:dLbl>
              <c:idx val="0"/>
              <c:layout>
                <c:manualLayout>
                  <c:x val="0"/>
                  <c:y val="1.4062499134934847E-2"/>
                </c:manualLayout>
              </c:layout>
              <c:tx>
                <c:rich>
                  <a:bodyPr/>
                  <a:lstStyle/>
                  <a:p>
                    <a:fld id="{9CAAFD4A-61DF-4F09-B869-E36EBCD3E468}" type="VALUE">
                      <a:rPr lang="en-US" sz="4000">
                        <a:solidFill>
                          <a:schemeClr val="tx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42C2-4381-9DA3-DF72E8E562A5}"/>
                </c:ext>
              </c:extLst>
            </c:dLbl>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40</c:v>
                </c:pt>
              </c:numCache>
            </c:numRef>
          </c:val>
          <c:extLst>
            <c:ext xmlns:c16="http://schemas.microsoft.com/office/drawing/2014/chart" uri="{C3380CC4-5D6E-409C-BE32-E72D297353CC}">
              <c16:uniqueId val="{00000003-42C2-4381-9DA3-DF72E8E562A5}"/>
            </c:ext>
          </c:extLst>
        </c:ser>
        <c:ser>
          <c:idx val="2"/>
          <c:order val="2"/>
          <c:tx>
            <c:strRef>
              <c:f>Tabelle1!$D$1</c:f>
              <c:strCache>
                <c:ptCount val="1"/>
                <c:pt idx="0">
                  <c:v>Partei C</c:v>
                </c:pt>
              </c:strCache>
            </c:strRef>
          </c:tx>
          <c:spPr>
            <a:solidFill>
              <a:schemeClr val="bg1"/>
            </a:solidFill>
            <a:ln>
              <a:solidFill>
                <a:schemeClr val="tx1"/>
              </a:solidFill>
            </a:ln>
            <a:effectLst/>
          </c:spPr>
          <c:invertIfNegative val="0"/>
          <c:dLbls>
            <c:dLbl>
              <c:idx val="0"/>
              <c:layout>
                <c:manualLayout>
                  <c:x val="3.1250000000000002E-3"/>
                  <c:y val="1.64062489907572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2C2-4381-9DA3-DF72E8E562A5}"/>
                </c:ext>
              </c:extLst>
            </c:dLbl>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6</c:v>
                </c:pt>
              </c:numCache>
            </c:numRef>
          </c:val>
          <c:extLst>
            <c:ext xmlns:c16="http://schemas.microsoft.com/office/drawing/2014/chart" uri="{C3380CC4-5D6E-409C-BE32-E72D297353CC}">
              <c16:uniqueId val="{00000005-42C2-4381-9DA3-DF72E8E562A5}"/>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de-DE"/>
          </a:p>
        </c:txPr>
      </c:legendEntry>
      <c:layout>
        <c:manualLayout>
          <c:xMode val="edge"/>
          <c:yMode val="edge"/>
          <c:x val="6.25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7</c:v>
                </c:pt>
                <c:pt idx="1">
                  <c:v>3</c:v>
                </c:pt>
                <c:pt idx="2">
                  <c:v>0</c:v>
                </c:pt>
              </c:strCache>
            </c:strRef>
          </c:tx>
          <c:spPr>
            <a:solidFill>
              <a:schemeClr val="bg1"/>
            </a:solidFill>
          </c:spPr>
          <c:dPt>
            <c:idx val="0"/>
            <c:bubble3D val="0"/>
            <c:spPr>
              <a:solidFill>
                <a:schemeClr val="tx2"/>
              </a:solidFill>
              <a:ln>
                <a:solidFill>
                  <a:schemeClr val="tx1"/>
                </a:solidFill>
              </a:ln>
              <a:effectLst/>
            </c:spPr>
            <c:extLst>
              <c:ext xmlns:c16="http://schemas.microsoft.com/office/drawing/2014/chart" uri="{C3380CC4-5D6E-409C-BE32-E72D297353CC}">
                <c16:uniqueId val="{00000001-24CF-4294-A5FB-346B63316B7A}"/>
              </c:ext>
            </c:extLst>
          </c:dPt>
          <c:dPt>
            <c:idx val="1"/>
            <c:bubble3D val="0"/>
            <c:spPr>
              <a:solidFill>
                <a:srgbClr val="D0E0DC"/>
              </a:solidFill>
              <a:ln>
                <a:solidFill>
                  <a:schemeClr val="tx1"/>
                </a:solidFill>
              </a:ln>
              <a:effectLst/>
            </c:spPr>
            <c:extLst>
              <c:ext xmlns:c16="http://schemas.microsoft.com/office/drawing/2014/chart" uri="{C3380CC4-5D6E-409C-BE32-E72D297353CC}">
                <c16:uniqueId val="{00000003-24CF-4294-A5FB-346B63316B7A}"/>
              </c:ext>
            </c:extLst>
          </c:dPt>
          <c:dPt>
            <c:idx val="2"/>
            <c:bubble3D val="0"/>
            <c:spPr>
              <a:solidFill>
                <a:schemeClr val="bg1"/>
              </a:solidFill>
              <a:ln>
                <a:solidFill>
                  <a:schemeClr val="tx1"/>
                </a:solidFill>
              </a:ln>
              <a:effectLst/>
            </c:spPr>
            <c:extLst>
              <c:ext xmlns:c16="http://schemas.microsoft.com/office/drawing/2014/chart" uri="{C3380CC4-5D6E-409C-BE32-E72D297353CC}">
                <c16:uniqueId val="{00000005-24CF-4294-A5FB-346B63316B7A}"/>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7-24CF-4294-A5FB-346B63316B7A}"/>
              </c:ext>
            </c:extLst>
          </c:dPt>
          <c:cat>
            <c:strRef>
              <c:f>Tabelle1!$B$1:$D$1</c:f>
              <c:strCache>
                <c:ptCount val="3"/>
                <c:pt idx="0">
                  <c:v>Partei A</c:v>
                </c:pt>
                <c:pt idx="1">
                  <c:v>Partei B</c:v>
                </c:pt>
                <c:pt idx="2">
                  <c:v>Partei C</c:v>
                </c:pt>
              </c:strCache>
            </c:strRef>
          </c:cat>
          <c:val>
            <c:numRef>
              <c:f>Tabelle1!$B$2:$E$2</c:f>
              <c:numCache>
                <c:formatCode>General</c:formatCode>
                <c:ptCount val="4"/>
                <c:pt idx="0">
                  <c:v>7</c:v>
                </c:pt>
                <c:pt idx="1">
                  <c:v>3</c:v>
                </c:pt>
                <c:pt idx="2">
                  <c:v>0</c:v>
                </c:pt>
                <c:pt idx="3">
                  <c:v>10</c:v>
                </c:pt>
              </c:numCache>
            </c:numRef>
          </c:val>
          <c:extLst>
            <c:ext xmlns:c16="http://schemas.microsoft.com/office/drawing/2014/chart" uri="{C3380CC4-5D6E-409C-BE32-E72D297353CC}">
              <c16:uniqueId val="{00000008-24CF-4294-A5FB-346B63316B7A}"/>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A-24CF-4294-A5FB-346B63316B7A}"/>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3</c:v>
                      </c:pt>
                    </c:numCache>
                  </c:numRef>
                </c:val>
                <c:extLst>
                  <c:ext xmlns:c16="http://schemas.microsoft.com/office/drawing/2014/chart" uri="{C3380CC4-5D6E-409C-BE32-E72D297353CC}">
                    <c16:uniqueId val="{0000000B-24CF-4294-A5FB-346B63316B7A}"/>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D-24CF-4294-A5FB-346B63316B7A}"/>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E-24CF-4294-A5FB-346B63316B7A}"/>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7</c:v>
                </c:pt>
                <c:pt idx="1">
                  <c:v>4</c:v>
                </c:pt>
                <c:pt idx="2">
                  <c:v>0</c:v>
                </c:pt>
              </c:strCache>
            </c:strRef>
          </c:tx>
          <c:dPt>
            <c:idx val="0"/>
            <c:bubble3D val="0"/>
            <c:spPr>
              <a:solidFill>
                <a:schemeClr val="tx2"/>
              </a:solidFill>
              <a:ln>
                <a:solidFill>
                  <a:schemeClr val="tx1"/>
                </a:solidFill>
              </a:ln>
              <a:effectLst/>
            </c:spPr>
            <c:extLst>
              <c:ext xmlns:c16="http://schemas.microsoft.com/office/drawing/2014/chart" uri="{C3380CC4-5D6E-409C-BE32-E72D297353CC}">
                <c16:uniqueId val="{00000004-C801-4BBD-826A-E011F82FA79B}"/>
              </c:ext>
            </c:extLst>
          </c:dPt>
          <c:dPt>
            <c:idx val="1"/>
            <c:bubble3D val="0"/>
            <c:spPr>
              <a:solidFill>
                <a:srgbClr val="D0E0DC"/>
              </a:solidFill>
              <a:ln>
                <a:solidFill>
                  <a:schemeClr val="tx1"/>
                </a:solidFill>
              </a:ln>
              <a:effectLst/>
            </c:spPr>
            <c:extLst>
              <c:ext xmlns:c16="http://schemas.microsoft.com/office/drawing/2014/chart" uri="{C3380CC4-5D6E-409C-BE32-E72D297353CC}">
                <c16:uniqueId val="{00000001-E928-47A3-9C65-F0EE29FBFA48}"/>
              </c:ext>
            </c:extLst>
          </c:dPt>
          <c:dPt>
            <c:idx val="2"/>
            <c:bubble3D val="0"/>
            <c:spPr>
              <a:solidFill>
                <a:schemeClr val="bg1"/>
              </a:solidFill>
              <a:ln>
                <a:solidFill>
                  <a:schemeClr val="tx1"/>
                </a:solid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A</c:v>
                </c:pt>
                <c:pt idx="1">
                  <c:v>Partei B</c:v>
                </c:pt>
                <c:pt idx="2">
                  <c:v>Partei C</c:v>
                </c:pt>
              </c:strCache>
            </c:strRef>
          </c:cat>
          <c:val>
            <c:numRef>
              <c:f>Tabelle1!$B$2:$E$2</c:f>
              <c:numCache>
                <c:formatCode>General</c:formatCode>
                <c:ptCount val="4"/>
                <c:pt idx="0">
                  <c:v>7</c:v>
                </c:pt>
                <c:pt idx="1">
                  <c:v>4</c:v>
                </c:pt>
                <c:pt idx="2">
                  <c:v>0</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B</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A</c:v>
                      </c:pt>
                      <c:pt idx="1">
                        <c:v>Partei B</c:v>
                      </c:pt>
                      <c:pt idx="2">
                        <c:v>Partei C</c:v>
                      </c:pt>
                    </c:strCache>
                  </c:strRef>
                </c:cat>
                <c:val>
                  <c:numRef>
                    <c:extLst>
                      <c:ext uri="{02D57815-91ED-43cb-92C2-25804820EDAC}">
                        <c15:formulaRef>
                          <c15:sqref>Tabelle1!$C$2</c15:sqref>
                        </c15:formulaRef>
                      </c:ext>
                    </c:extLst>
                    <c:numCache>
                      <c:formatCode>General</c:formatCode>
                      <c:ptCount val="1"/>
                      <c:pt idx="0">
                        <c:v>4</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C</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A</c:v>
                      </c:pt>
                      <c:pt idx="1">
                        <c:v>Partei B</c:v>
                      </c:pt>
                      <c:pt idx="2">
                        <c:v>Partei C</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0</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1467334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9" name="Bildplatzhalter 3">
            <a:extLst>
              <a:ext uri="{FF2B5EF4-FFF2-40B4-BE49-F238E27FC236}">
                <a16:creationId xmlns:a16="http://schemas.microsoft.com/office/drawing/2014/main" id="{153A9B5E-D5F5-4943-9CE5-6CC8AD98494E}"/>
              </a:ext>
            </a:extLst>
          </p:cNvPr>
          <p:cNvPicPr>
            <a:picLocks noChangeAspect="1"/>
          </p:cNvPicPr>
          <p:nvPr userDrawn="1"/>
        </p:nvPicPr>
        <p:blipFill>
          <a:blip r:embed="rId2">
            <a:extLst>
              <a:ext uri="{28A0092B-C50C-407E-A947-70E740481C1C}">
                <a14:useLocalDpi xmlns:a14="http://schemas.microsoft.com/office/drawing/2010/main" val="0"/>
              </a:ext>
            </a:extLst>
          </a:blip>
          <a:srcRect t="18811" b="18811"/>
          <a:stretch>
            <a:fillRect/>
          </a:stretch>
        </p:blipFill>
        <p:spPr>
          <a:xfrm>
            <a:off x="154800" y="3618383"/>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br>
              <a:rPr lang="de-DE" dirty="0"/>
            </a:br>
            <a:r>
              <a:rPr lang="de-DE" dirty="0"/>
              <a:t>(Auch zweizeilig möglich)</a:t>
            </a:r>
          </a:p>
        </p:txBody>
      </p:sp>
    </p:spTree>
    <p:extLst>
      <p:ext uri="{BB962C8B-B14F-4D97-AF65-F5344CB8AC3E}">
        <p14:creationId xmlns:p14="http://schemas.microsoft.com/office/powerpoint/2010/main" val="2167069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2" name="Titel 1">
            <a:extLst>
              <a:ext uri="{FF2B5EF4-FFF2-40B4-BE49-F238E27FC236}">
                <a16:creationId xmlns:a16="http://schemas.microsoft.com/office/drawing/2014/main" id="{D8C57871-7566-4CAB-6D98-C47356BC26F2}"/>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776700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4109522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806800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664345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350835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98120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552712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24499710-2D6F-5743-B9E5-F18E3B2390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605545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1583560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4287185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3289822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29459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829451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992342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69420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13.07.2023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13.07.2023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Vorname Name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890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p15:clr>
            <a:srgbClr val="F26B43"/>
          </p15:clr>
        </p15:guide>
        <p15:guide id="3" orient="horz" pos="618">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sv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6.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sv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6.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24" Type="http://schemas.openxmlformats.org/officeDocument/2006/relationships/image" Target="../media/image26.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8.png"/><Relationship Id="rId23"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sv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6.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24" Type="http://schemas.openxmlformats.org/officeDocument/2006/relationships/image" Target="../media/image26.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8.png"/><Relationship Id="rId23"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hyperlink" Target="https://www.vecteezy.com/vector-art/409287-illustration-of-german-fla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merkur.de/bayern/csu-chef-horst-seehofer-kritisiert-geplante-wahlrechtsreform-in-bayern-7712135.html" TargetMode="External"/><Relationship Id="rId2" Type="http://schemas.openxmlformats.org/officeDocument/2006/relationships/hyperlink" Target="https://www.bayerische-staatszeitung.de/staatszeitung/kommunales/detailansicht-kommunales/artikel/csu-will-sich-mit-geaenderter-auszaehlmethode-bei-wahlen-beguenstigen.html#topPosition"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uelzener-presse.de/2022/01/14/fdp-klagt-gegen-neues-sitzverteilungsverfahren-fuer-kommunale-ausschuesse/"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sv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6.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24" Type="http://schemas.openxmlformats.org/officeDocument/2006/relationships/image" Target="../media/image26.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8.png"/><Relationship Id="rId23" Type="http://schemas.openxmlformats.org/officeDocument/2006/relationships/image" Target="../media/image25.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hyperlink" Target="https://www.vecteezy.com/vector-art/409287-illustration-of-german-fla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0A9BFA6A-9A63-4E2D-92C0-C77BFA750EDB}" type="datetime1">
              <a:rPr kumimoji="0" lang="de-DE"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13.07.2023</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61696EC4-B4CF-4701-AD06-A8439D6D8E12}" type="slidenum">
              <a:rPr kumimoji="0" lang="en-US" sz="12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a:t>
            </a:r>
          </a:p>
        </p:txBody>
      </p:sp>
      <p:graphicFrame>
        <p:nvGraphicFramePr>
          <p:cNvPr id="12" name="Diagramm 11">
            <a:extLst>
              <a:ext uri="{FF2B5EF4-FFF2-40B4-BE49-F238E27FC236}">
                <a16:creationId xmlns:a16="http://schemas.microsoft.com/office/drawing/2014/main" id="{45FF0208-449F-7D71-E27C-08268728ACE9}"/>
              </a:ext>
            </a:extLst>
          </p:cNvPr>
          <p:cNvGraphicFramePr/>
          <p:nvPr/>
        </p:nvGraphicFramePr>
        <p:xfrm>
          <a:off x="-1470297" y="1347475"/>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8C8E3B5C-5411-0AA7-4D84-547E9E6BEC46}"/>
              </a:ext>
            </a:extLst>
          </p:cNvPr>
          <p:cNvSpPr txBox="1"/>
          <p:nvPr/>
        </p:nvSpPr>
        <p:spPr>
          <a:xfrm>
            <a:off x="1256823" y="2047483"/>
            <a:ext cx="435244" cy="845716"/>
          </a:xfrm>
          <a:prstGeom prst="rect">
            <a:avLst/>
          </a:prstGeom>
          <a:noFill/>
        </p:spPr>
        <p:txBody>
          <a:bodyPr wrap="square" rtlCol="0">
            <a:spAutoFit/>
          </a:body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prstClr val="black"/>
                </a:solidFill>
                <a:effectLst/>
                <a:uLnTx/>
                <a:uFillTx/>
                <a:latin typeface="Arial" panose="020B0604020202020204"/>
                <a:ea typeface="+mn-ea"/>
                <a:cs typeface="+mn-cs"/>
              </a:rPr>
              <a:t>6</a:t>
            </a:r>
          </a:p>
        </p:txBody>
      </p:sp>
      <p:sp>
        <p:nvSpPr>
          <p:cNvPr id="14" name="Textfeld 13">
            <a:extLst>
              <a:ext uri="{FF2B5EF4-FFF2-40B4-BE49-F238E27FC236}">
                <a16:creationId xmlns:a16="http://schemas.microsoft.com/office/drawing/2014/main" id="{92ADFE20-7902-7D3C-0DF6-B83F0AC65E1D}"/>
              </a:ext>
            </a:extLst>
          </p:cNvPr>
          <p:cNvSpPr txBox="1"/>
          <p:nvPr/>
        </p:nvSpPr>
        <p:spPr>
          <a:xfrm>
            <a:off x="4173259" y="3170318"/>
            <a:ext cx="470000" cy="707886"/>
          </a:xfrm>
          <a:prstGeom prst="rect">
            <a:avLst/>
          </a:prstGeom>
          <a:noFill/>
        </p:spPr>
        <p:txBody>
          <a:bodyPr wrap="square" rtlCol="0">
            <a:spAutoFit/>
          </a:body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de-DE" sz="4000" b="1" i="0" u="none" strike="noStrike" kern="1200" cap="none" spc="0" normalizeH="0" baseline="0" noProof="0" dirty="0">
                <a:ln>
                  <a:noFill/>
                </a:ln>
                <a:solidFill>
                  <a:prstClr val="black"/>
                </a:solidFill>
                <a:effectLst/>
                <a:uLnTx/>
                <a:uFillTx/>
                <a:latin typeface="Arial" panose="020B0604020202020204"/>
                <a:ea typeface="+mn-ea"/>
                <a:cs typeface="+mn-cs"/>
              </a:rPr>
              <a:t>1</a:t>
            </a:r>
          </a:p>
        </p:txBody>
      </p:sp>
      <p:sp>
        <p:nvSpPr>
          <p:cNvPr id="15" name="Textfeld 14">
            <a:extLst>
              <a:ext uri="{FF2B5EF4-FFF2-40B4-BE49-F238E27FC236}">
                <a16:creationId xmlns:a16="http://schemas.microsoft.com/office/drawing/2014/main" id="{8FCDFC97-4FDD-0BB3-4056-152E25A5AFCB}"/>
              </a:ext>
            </a:extLst>
          </p:cNvPr>
          <p:cNvSpPr txBox="1"/>
          <p:nvPr/>
        </p:nvSpPr>
        <p:spPr>
          <a:xfrm>
            <a:off x="3573797" y="2253037"/>
            <a:ext cx="498855" cy="769441"/>
          </a:xfrm>
          <a:prstGeom prst="rect">
            <a:avLst/>
          </a:prstGeom>
          <a:noFill/>
        </p:spPr>
        <p:txBody>
          <a:bodyPr wrap="square" rtlCol="0">
            <a:spAutoFit/>
          </a:body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de-DE" sz="4400" b="1" i="0" u="none" strike="noStrike" kern="1200" cap="none" spc="0" normalizeH="0" baseline="0" noProof="0" dirty="0">
                <a:ln>
                  <a:noFill/>
                </a:ln>
                <a:solidFill>
                  <a:prstClr val="black"/>
                </a:solidFill>
                <a:effectLst/>
                <a:uLnTx/>
                <a:uFillTx/>
                <a:latin typeface="Arial" panose="020B0604020202020204"/>
                <a:ea typeface="+mn-ea"/>
                <a:cs typeface="+mn-cs"/>
              </a:rPr>
              <a:t>3</a:t>
            </a:r>
          </a:p>
        </p:txBody>
      </p:sp>
      <p:graphicFrame>
        <p:nvGraphicFramePr>
          <p:cNvPr id="16" name="Diagramm 15">
            <a:extLst>
              <a:ext uri="{FF2B5EF4-FFF2-40B4-BE49-F238E27FC236}">
                <a16:creationId xmlns:a16="http://schemas.microsoft.com/office/drawing/2014/main" id="{C8214DC8-F9FA-7C63-AE93-3F584FCF0419}"/>
              </a:ext>
            </a:extLst>
          </p:cNvPr>
          <p:cNvGraphicFramePr/>
          <p:nvPr/>
        </p:nvGraphicFramePr>
        <p:xfrm>
          <a:off x="4836984" y="621577"/>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935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0A9BFA6A-9A63-4E2D-92C0-C77BFA750EDB}" type="datetime1">
              <a:rPr kumimoji="0" lang="de-DE"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13.07.2023</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61696EC4-B4CF-4701-AD06-A8439D6D8E12}" type="slidenum">
              <a:rPr kumimoji="0" lang="en-US" sz="1200" b="1"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a:t>
            </a:r>
          </a:p>
        </p:txBody>
      </p:sp>
      <p:graphicFrame>
        <p:nvGraphicFramePr>
          <p:cNvPr id="2" name="Diagramm 1">
            <a:extLst>
              <a:ext uri="{FF2B5EF4-FFF2-40B4-BE49-F238E27FC236}">
                <a16:creationId xmlns:a16="http://schemas.microsoft.com/office/drawing/2014/main" id="{5DF90F23-133C-0465-EC7B-5FBBC096D793}"/>
              </a:ext>
            </a:extLst>
          </p:cNvPr>
          <p:cNvGraphicFramePr/>
          <p:nvPr>
            <p:extLst>
              <p:ext uri="{D42A27DB-BD31-4B8C-83A1-F6EECF244321}">
                <p14:modId xmlns:p14="http://schemas.microsoft.com/office/powerpoint/2010/main" val="2800587405"/>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feld 5">
            <a:extLst>
              <a:ext uri="{FF2B5EF4-FFF2-40B4-BE49-F238E27FC236}">
                <a16:creationId xmlns:a16="http://schemas.microsoft.com/office/drawing/2014/main" id="{F40A8D4D-B7B0-EB6E-DA03-15B5926F29AD}"/>
              </a:ext>
            </a:extLst>
          </p:cNvPr>
          <p:cNvSpPr txBox="1"/>
          <p:nvPr/>
        </p:nvSpPr>
        <p:spPr>
          <a:xfrm>
            <a:off x="6837032" y="1951673"/>
            <a:ext cx="498855" cy="769441"/>
          </a:xfrm>
          <a:prstGeom prst="rect">
            <a:avLst/>
          </a:prstGeom>
          <a:noFill/>
        </p:spPr>
        <p:txBody>
          <a:bodyPr wrap="none" rtlCol="0">
            <a:spAutoFit/>
          </a:body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de-DE" sz="4400" b="1" i="0" u="none" strike="noStrike" kern="1200" cap="none" spc="0" normalizeH="0" baseline="0" noProof="0" dirty="0">
                <a:ln>
                  <a:noFill/>
                </a:ln>
                <a:solidFill>
                  <a:prstClr val="black"/>
                </a:solidFill>
                <a:effectLst/>
                <a:uLnTx/>
                <a:uFillTx/>
                <a:latin typeface="Arial" panose="020B0604020202020204"/>
                <a:ea typeface="+mn-ea"/>
                <a:cs typeface="+mn-cs"/>
              </a:rPr>
              <a:t>3</a:t>
            </a:r>
          </a:p>
        </p:txBody>
      </p:sp>
      <p:sp>
        <p:nvSpPr>
          <p:cNvPr id="7" name="Textfeld 6">
            <a:extLst>
              <a:ext uri="{FF2B5EF4-FFF2-40B4-BE49-F238E27FC236}">
                <a16:creationId xmlns:a16="http://schemas.microsoft.com/office/drawing/2014/main" id="{40787822-601B-02B4-7792-2209CB6A1CA8}"/>
              </a:ext>
            </a:extLst>
          </p:cNvPr>
          <p:cNvSpPr txBox="1"/>
          <p:nvPr/>
        </p:nvSpPr>
        <p:spPr>
          <a:xfrm>
            <a:off x="4684726" y="1270000"/>
            <a:ext cx="435244" cy="845716"/>
          </a:xfrm>
          <a:prstGeom prst="rect">
            <a:avLst/>
          </a:prstGeom>
          <a:noFill/>
        </p:spPr>
        <p:txBody>
          <a:bodyPr wrap="square" rtlCol="0">
            <a:spAutoFit/>
          </a:body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prstClr val="black"/>
                </a:solidFill>
                <a:effectLst/>
                <a:uLnTx/>
                <a:uFillTx/>
                <a:latin typeface="Arial" panose="020B0604020202020204"/>
                <a:ea typeface="+mn-ea"/>
                <a:cs typeface="+mn-cs"/>
              </a:rPr>
              <a:t>7</a:t>
            </a:r>
          </a:p>
        </p:txBody>
      </p:sp>
      <p:sp>
        <p:nvSpPr>
          <p:cNvPr id="8" name="Textfeld 7">
            <a:extLst>
              <a:ext uri="{FF2B5EF4-FFF2-40B4-BE49-F238E27FC236}">
                <a16:creationId xmlns:a16="http://schemas.microsoft.com/office/drawing/2014/main" id="{179C51B9-2737-52E9-C830-34FC1E4ED274}"/>
              </a:ext>
            </a:extLst>
          </p:cNvPr>
          <p:cNvSpPr txBox="1"/>
          <p:nvPr/>
        </p:nvSpPr>
        <p:spPr>
          <a:xfrm>
            <a:off x="7817796" y="2721114"/>
            <a:ext cx="470000" cy="707886"/>
          </a:xfrm>
          <a:prstGeom prst="rect">
            <a:avLst/>
          </a:prstGeom>
          <a:noFill/>
        </p:spPr>
        <p:txBody>
          <a:bodyPr wrap="none" rtlCol="0">
            <a:spAutoFit/>
          </a:bodyPr>
          <a:lstStyle/>
          <a:p>
            <a:pPr marL="0" marR="0" lvl="0" indent="0" algn="l" defTabSz="609493" rtl="0" eaLnBrk="1" fontAlgn="auto" latinLnBrk="0" hangingPunct="1">
              <a:lnSpc>
                <a:spcPct val="100000"/>
              </a:lnSpc>
              <a:spcBef>
                <a:spcPts val="0"/>
              </a:spcBef>
              <a:spcAft>
                <a:spcPts val="0"/>
              </a:spcAft>
              <a:buClrTx/>
              <a:buSzTx/>
              <a:buFontTx/>
              <a:buNone/>
              <a:tabLst/>
              <a:defRPr/>
            </a:pPr>
            <a:r>
              <a:rPr kumimoji="0" lang="de-DE" sz="4000" b="1" i="0" u="none" strike="noStrike" kern="1200" cap="none" spc="0" normalizeH="0" baseline="0" noProof="0" dirty="0">
                <a:ln>
                  <a:noFill/>
                </a:ln>
                <a:solidFill>
                  <a:prstClr val="black"/>
                </a:solidFill>
                <a:effectLst/>
                <a:uLnTx/>
                <a:uFillTx/>
                <a:latin typeface="Arial" panose="020B0604020202020204"/>
                <a:ea typeface="+mn-ea"/>
                <a:cs typeface="+mn-cs"/>
              </a:rPr>
              <a:t>0</a:t>
            </a:r>
          </a:p>
        </p:txBody>
      </p:sp>
    </p:spTree>
    <p:extLst>
      <p:ext uri="{BB962C8B-B14F-4D97-AF65-F5344CB8AC3E}">
        <p14:creationId xmlns:p14="http://schemas.microsoft.com/office/powerpoint/2010/main" val="3182568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75585807"/>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785071" y="1819709"/>
            <a:ext cx="498855" cy="769441"/>
          </a:xfrm>
          <a:prstGeom prst="rect">
            <a:avLst/>
          </a:prstGeom>
          <a:noFill/>
        </p:spPr>
        <p:txBody>
          <a:bodyPr wrap="none" rtlCol="0">
            <a:spAutoFit/>
          </a:bodyPr>
          <a:lstStyle/>
          <a:p>
            <a:r>
              <a:rPr lang="de-DE" sz="4400" b="1" dirty="0"/>
              <a:t>4</a:t>
            </a:r>
          </a:p>
        </p:txBody>
      </p:sp>
      <p:sp>
        <p:nvSpPr>
          <p:cNvPr id="5" name="Textfeld 4">
            <a:extLst>
              <a:ext uri="{FF2B5EF4-FFF2-40B4-BE49-F238E27FC236}">
                <a16:creationId xmlns:a16="http://schemas.microsoft.com/office/drawing/2014/main" id="{E709393B-27FC-D696-CA55-C795B855508A}"/>
              </a:ext>
            </a:extLst>
          </p:cNvPr>
          <p:cNvSpPr txBox="1"/>
          <p:nvPr/>
        </p:nvSpPr>
        <p:spPr>
          <a:xfrm>
            <a:off x="4522166" y="1432560"/>
            <a:ext cx="435244" cy="845716"/>
          </a:xfrm>
          <a:prstGeom prst="rect">
            <a:avLst/>
          </a:prstGeom>
          <a:noFill/>
        </p:spPr>
        <p:txBody>
          <a:bodyPr wrap="square" rtlCol="0">
            <a:spAutoFit/>
          </a:bodyPr>
          <a:lstStyle/>
          <a:p>
            <a:r>
              <a:rPr lang="de-DE" sz="4800" b="1" dirty="0"/>
              <a:t>7</a:t>
            </a:r>
          </a:p>
        </p:txBody>
      </p:sp>
      <p:sp>
        <p:nvSpPr>
          <p:cNvPr id="6" name="Textfeld 5">
            <a:extLst>
              <a:ext uri="{FF2B5EF4-FFF2-40B4-BE49-F238E27FC236}">
                <a16:creationId xmlns:a16="http://schemas.microsoft.com/office/drawing/2014/main" id="{26365AF7-8020-7015-D12C-69DCB6189861}"/>
              </a:ext>
            </a:extLst>
          </p:cNvPr>
          <p:cNvSpPr txBox="1"/>
          <p:nvPr/>
        </p:nvSpPr>
        <p:spPr>
          <a:xfrm>
            <a:off x="7903655" y="2589150"/>
            <a:ext cx="569387" cy="923330"/>
          </a:xfrm>
          <a:prstGeom prst="rect">
            <a:avLst/>
          </a:prstGeom>
          <a:noFill/>
        </p:spPr>
        <p:txBody>
          <a:bodyPr wrap="none" rtlCol="0">
            <a:spAutoFit/>
          </a:bodyPr>
          <a:lstStyle/>
          <a:p>
            <a:r>
              <a:rPr lang="de-DE" sz="5400" b="1" dirty="0">
                <a:solidFill>
                  <a:srgbClr val="C00000"/>
                </a:solidFill>
              </a:rPr>
              <a:t>0</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197594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952368238"/>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t>5 Sitze</a:t>
            </a:r>
          </a:p>
        </p:txBody>
      </p:sp>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m:t>Σ</m:t>
                    </m:r>
                  </m:oMath>
                </a14:m>
                <a:r>
                  <a:rPr lang="de-DE" sz="4800" dirty="0"/>
                  <a:t>: </a:t>
                </a:r>
                <a14:m>
                  <m:oMath xmlns:m="http://schemas.openxmlformats.org/officeDocument/2006/math">
                    <m:r>
                      <a:rPr lang="de-DE" sz="3600"/>
                      <m:t>10.000 </m:t>
                    </m:r>
                    <m:r>
                      <m:rPr>
                        <m:sty m:val="p"/>
                      </m:rPr>
                      <a:rPr lang="de-DE" sz="3600"/>
                      <m:t>Stimmen</m:t>
                    </m:r>
                  </m:oMath>
                </a14:m>
                <a:endParaRPr lang="de-DE" sz="4800" dirty="0"/>
              </a:p>
            </p:txBody>
          </p:sp>
        </mc:Choice>
        <mc:Fallback>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6446" b="-47934"/>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343717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152380144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5841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53206964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66716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695607552"/>
              </p:ext>
            </p:extLst>
          </p:nvPr>
        </p:nvGraphicFramePr>
        <p:xfrm>
          <a:off x="2245360" y="64854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99152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134360849"/>
              </p:ext>
            </p:extLst>
          </p:nvPr>
        </p:nvGraphicFramePr>
        <p:xfrm>
          <a:off x="1127464" y="0"/>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C9EC27AF-07C3-C30E-EAB6-FA1A9090D220}"/>
              </a:ext>
            </a:extLst>
          </p:cNvPr>
          <p:cNvSpPr txBox="1"/>
          <p:nvPr/>
        </p:nvSpPr>
        <p:spPr>
          <a:xfrm>
            <a:off x="4363109" y="0"/>
            <a:ext cx="2428870" cy="830997"/>
          </a:xfrm>
          <a:prstGeom prst="rect">
            <a:avLst/>
          </a:prstGeom>
          <a:noFill/>
        </p:spPr>
        <p:txBody>
          <a:bodyPr wrap="none" rtlCol="0">
            <a:spAutoFit/>
          </a:bodyPr>
          <a:lstStyle/>
          <a:p>
            <a:r>
              <a:rPr lang="de-DE" sz="4800" dirty="0">
                <a:solidFill>
                  <a:schemeClr val="tx2">
                    <a:lumMod val="50000"/>
                  </a:schemeClr>
                </a:solidFill>
              </a:rPr>
              <a:t>Stimmen</a:t>
            </a:r>
          </a:p>
        </p:txBody>
      </p:sp>
    </p:spTree>
    <p:extLst>
      <p:ext uri="{BB962C8B-B14F-4D97-AF65-F5344CB8AC3E}">
        <p14:creationId xmlns:p14="http://schemas.microsoft.com/office/powerpoint/2010/main" val="7438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1251058128"/>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497645" y="1549474"/>
            <a:ext cx="470000" cy="769441"/>
          </a:xfrm>
          <a:prstGeom prst="rect">
            <a:avLst/>
          </a:prstGeom>
          <a:noFill/>
        </p:spPr>
        <p:txBody>
          <a:bodyPr wrap="none" rtlCol="0">
            <a:spAutoFit/>
          </a:bodyPr>
          <a:lstStyle/>
          <a:p>
            <a:r>
              <a:rPr lang="de-DE" sz="4400" b="1" dirty="0">
                <a:solidFill>
                  <a:schemeClr val="tx2">
                    <a:lumMod val="50000"/>
                  </a:schemeClr>
                </a:solidFill>
              </a:rPr>
              <a:t>3</a:t>
            </a:r>
          </a:p>
        </p:txBody>
      </p:sp>
      <p:sp>
        <p:nvSpPr>
          <p:cNvPr id="5" name="Textfeld 4">
            <a:extLst>
              <a:ext uri="{FF2B5EF4-FFF2-40B4-BE49-F238E27FC236}">
                <a16:creationId xmlns:a16="http://schemas.microsoft.com/office/drawing/2014/main" id="{E709393B-27FC-D696-CA55-C795B855508A}"/>
              </a:ext>
            </a:extLst>
          </p:cNvPr>
          <p:cNvSpPr txBox="1"/>
          <p:nvPr/>
        </p:nvSpPr>
        <p:spPr>
          <a:xfrm>
            <a:off x="4261280" y="1358714"/>
            <a:ext cx="435244" cy="845716"/>
          </a:xfrm>
          <a:prstGeom prst="rect">
            <a:avLst/>
          </a:prstGeom>
          <a:noFill/>
        </p:spPr>
        <p:txBody>
          <a:bodyPr wrap="square" rtlCol="0">
            <a:spAutoFit/>
          </a:bodyPr>
          <a:lstStyle/>
          <a:p>
            <a:r>
              <a:rPr lang="de-DE" sz="4800" b="1" dirty="0">
                <a:solidFill>
                  <a:schemeClr val="tx2">
                    <a:lumMod val="50000"/>
                  </a:schemeClr>
                </a:solidFill>
              </a:rPr>
              <a:t>6</a:t>
            </a:r>
          </a:p>
        </p:txBody>
      </p:sp>
      <p:sp>
        <p:nvSpPr>
          <p:cNvPr id="6" name="Textfeld 5">
            <a:extLst>
              <a:ext uri="{FF2B5EF4-FFF2-40B4-BE49-F238E27FC236}">
                <a16:creationId xmlns:a16="http://schemas.microsoft.com/office/drawing/2014/main" id="{26365AF7-8020-7015-D12C-69DCB6189861}"/>
              </a:ext>
            </a:extLst>
          </p:cNvPr>
          <p:cNvSpPr txBox="1"/>
          <p:nvPr/>
        </p:nvSpPr>
        <p:spPr>
          <a:xfrm>
            <a:off x="7177716" y="2481549"/>
            <a:ext cx="444352" cy="707886"/>
          </a:xfrm>
          <a:prstGeom prst="rect">
            <a:avLst/>
          </a:prstGeom>
          <a:noFill/>
        </p:spPr>
        <p:txBody>
          <a:bodyPr wrap="none" rtlCol="0">
            <a:spAutoFit/>
          </a:bodyPr>
          <a:lstStyle/>
          <a:p>
            <a:r>
              <a:rPr lang="de-DE" sz="4000" b="1" dirty="0">
                <a:solidFill>
                  <a:schemeClr val="tx2">
                    <a:lumMod val="50000"/>
                  </a:schemeClr>
                </a:solidFill>
              </a:rPr>
              <a:t>1</a:t>
            </a:r>
          </a:p>
        </p:txBody>
      </p:sp>
      <p:sp>
        <p:nvSpPr>
          <p:cNvPr id="7" name="Textfeld 6">
            <a:extLst>
              <a:ext uri="{FF2B5EF4-FFF2-40B4-BE49-F238E27FC236}">
                <a16:creationId xmlns:a16="http://schemas.microsoft.com/office/drawing/2014/main" id="{0808E830-1932-D2EF-0FB0-C58DB7218438}"/>
              </a:ext>
            </a:extLst>
          </p:cNvPr>
          <p:cNvSpPr txBox="1"/>
          <p:nvPr/>
        </p:nvSpPr>
        <p:spPr>
          <a:xfrm>
            <a:off x="6578254" y="1564268"/>
            <a:ext cx="396262" cy="369332"/>
          </a:xfrm>
          <a:prstGeom prst="rect">
            <a:avLst/>
          </a:prstGeom>
          <a:noFill/>
        </p:spPr>
        <p:txBody>
          <a:bodyPr wrap="none" rtlCol="0">
            <a:spAutoFit/>
          </a:bodyPr>
          <a:lstStyle/>
          <a:p>
            <a:r>
              <a:rPr lang="de-DE" dirty="0"/>
              <a:t>    </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357292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401860858"/>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837032" y="1951673"/>
            <a:ext cx="470000" cy="769441"/>
          </a:xfrm>
          <a:prstGeom prst="rect">
            <a:avLst/>
          </a:prstGeom>
          <a:noFill/>
        </p:spPr>
        <p:txBody>
          <a:bodyPr wrap="none" rtlCol="0">
            <a:spAutoFit/>
          </a:bodyPr>
          <a:lstStyle/>
          <a:p>
            <a:r>
              <a:rPr lang="de-DE" sz="4400" b="1" dirty="0">
                <a:solidFill>
                  <a:schemeClr val="tx2">
                    <a:lumMod val="50000"/>
                  </a:schemeClr>
                </a:solidFill>
              </a:rPr>
              <a:t>3</a:t>
            </a:r>
          </a:p>
        </p:txBody>
      </p:sp>
      <p:sp>
        <p:nvSpPr>
          <p:cNvPr id="5" name="Textfeld 4">
            <a:extLst>
              <a:ext uri="{FF2B5EF4-FFF2-40B4-BE49-F238E27FC236}">
                <a16:creationId xmlns:a16="http://schemas.microsoft.com/office/drawing/2014/main" id="{E709393B-27FC-D696-CA55-C795B855508A}"/>
              </a:ext>
            </a:extLst>
          </p:cNvPr>
          <p:cNvSpPr txBox="1"/>
          <p:nvPr/>
        </p:nvSpPr>
        <p:spPr>
          <a:xfrm>
            <a:off x="4684726" y="1270000"/>
            <a:ext cx="435244" cy="845716"/>
          </a:xfrm>
          <a:prstGeom prst="rect">
            <a:avLst/>
          </a:prstGeom>
          <a:noFill/>
        </p:spPr>
        <p:txBody>
          <a:bodyPr wrap="square" rtlCol="0">
            <a:spAutoFit/>
          </a:bodyPr>
          <a:lstStyle/>
          <a:p>
            <a:r>
              <a:rPr lang="de-DE" sz="4800" b="1" dirty="0">
                <a:solidFill>
                  <a:schemeClr val="tx2">
                    <a:lumMod val="50000"/>
                  </a:schemeClr>
                </a:solidFill>
              </a:rPr>
              <a:t>7</a:t>
            </a:r>
          </a:p>
        </p:txBody>
      </p:sp>
      <p:sp>
        <p:nvSpPr>
          <p:cNvPr id="6" name="Textfeld 5">
            <a:extLst>
              <a:ext uri="{FF2B5EF4-FFF2-40B4-BE49-F238E27FC236}">
                <a16:creationId xmlns:a16="http://schemas.microsoft.com/office/drawing/2014/main" id="{26365AF7-8020-7015-D12C-69DCB6189861}"/>
              </a:ext>
            </a:extLst>
          </p:cNvPr>
          <p:cNvSpPr txBox="1"/>
          <p:nvPr/>
        </p:nvSpPr>
        <p:spPr>
          <a:xfrm>
            <a:off x="7817796" y="2721114"/>
            <a:ext cx="444352" cy="707886"/>
          </a:xfrm>
          <a:prstGeom prst="rect">
            <a:avLst/>
          </a:prstGeom>
          <a:noFill/>
        </p:spPr>
        <p:txBody>
          <a:bodyPr wrap="none" rtlCol="0">
            <a:spAutoFit/>
          </a:bodyPr>
          <a:lstStyle/>
          <a:p>
            <a:r>
              <a:rPr lang="de-DE" sz="4000" b="1" dirty="0">
                <a:solidFill>
                  <a:schemeClr val="tx2">
                    <a:lumMod val="50000"/>
                  </a:schemeClr>
                </a:solidFill>
              </a:rPr>
              <a:t>0</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2090208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4116986797"/>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feld 2">
            <a:extLst>
              <a:ext uri="{FF2B5EF4-FFF2-40B4-BE49-F238E27FC236}">
                <a16:creationId xmlns:a16="http://schemas.microsoft.com/office/drawing/2014/main" id="{2FD2E34A-4D85-A713-B1FA-C6CD0BC8B4FA}"/>
              </a:ext>
            </a:extLst>
          </p:cNvPr>
          <p:cNvSpPr txBox="1"/>
          <p:nvPr/>
        </p:nvSpPr>
        <p:spPr>
          <a:xfrm>
            <a:off x="6785071" y="1819709"/>
            <a:ext cx="470000" cy="769441"/>
          </a:xfrm>
          <a:prstGeom prst="rect">
            <a:avLst/>
          </a:prstGeom>
          <a:noFill/>
        </p:spPr>
        <p:txBody>
          <a:bodyPr wrap="none" rtlCol="0">
            <a:spAutoFit/>
          </a:bodyPr>
          <a:lstStyle/>
          <a:p>
            <a:r>
              <a:rPr lang="de-DE" sz="4400" b="1" dirty="0">
                <a:solidFill>
                  <a:schemeClr val="tx2">
                    <a:lumMod val="50000"/>
                  </a:schemeClr>
                </a:solidFill>
              </a:rPr>
              <a:t>4</a:t>
            </a:r>
          </a:p>
        </p:txBody>
      </p:sp>
      <p:sp>
        <p:nvSpPr>
          <p:cNvPr id="5" name="Textfeld 4">
            <a:extLst>
              <a:ext uri="{FF2B5EF4-FFF2-40B4-BE49-F238E27FC236}">
                <a16:creationId xmlns:a16="http://schemas.microsoft.com/office/drawing/2014/main" id="{E709393B-27FC-D696-CA55-C795B855508A}"/>
              </a:ext>
            </a:extLst>
          </p:cNvPr>
          <p:cNvSpPr txBox="1"/>
          <p:nvPr/>
        </p:nvSpPr>
        <p:spPr>
          <a:xfrm>
            <a:off x="4522166" y="1432560"/>
            <a:ext cx="435244" cy="845716"/>
          </a:xfrm>
          <a:prstGeom prst="rect">
            <a:avLst/>
          </a:prstGeom>
          <a:noFill/>
        </p:spPr>
        <p:txBody>
          <a:bodyPr wrap="square" rtlCol="0">
            <a:spAutoFit/>
          </a:bodyPr>
          <a:lstStyle/>
          <a:p>
            <a:r>
              <a:rPr lang="de-DE" sz="4800" b="1" dirty="0">
                <a:solidFill>
                  <a:schemeClr val="tx2">
                    <a:lumMod val="50000"/>
                  </a:schemeClr>
                </a:solidFill>
              </a:rPr>
              <a:t>7</a:t>
            </a:r>
          </a:p>
        </p:txBody>
      </p:sp>
      <p:sp>
        <p:nvSpPr>
          <p:cNvPr id="6" name="Textfeld 5">
            <a:extLst>
              <a:ext uri="{FF2B5EF4-FFF2-40B4-BE49-F238E27FC236}">
                <a16:creationId xmlns:a16="http://schemas.microsoft.com/office/drawing/2014/main" id="{26365AF7-8020-7015-D12C-69DCB6189861}"/>
              </a:ext>
            </a:extLst>
          </p:cNvPr>
          <p:cNvSpPr txBox="1"/>
          <p:nvPr/>
        </p:nvSpPr>
        <p:spPr>
          <a:xfrm>
            <a:off x="7817796" y="2721114"/>
            <a:ext cx="444352" cy="707886"/>
          </a:xfrm>
          <a:prstGeom prst="rect">
            <a:avLst/>
          </a:prstGeom>
          <a:noFill/>
        </p:spPr>
        <p:txBody>
          <a:bodyPr wrap="none" rtlCol="0">
            <a:spAutoFit/>
          </a:bodyPr>
          <a:lstStyle/>
          <a:p>
            <a:r>
              <a:rPr lang="de-DE" sz="4000" b="1" dirty="0">
                <a:solidFill>
                  <a:schemeClr val="tx2">
                    <a:lumMod val="50000"/>
                  </a:schemeClr>
                </a:solidFill>
              </a:rPr>
              <a:t>0</a:t>
            </a:r>
          </a:p>
        </p:txBody>
      </p:sp>
      <p:sp>
        <p:nvSpPr>
          <p:cNvPr id="2" name="Textfeld 1">
            <a:extLst>
              <a:ext uri="{FF2B5EF4-FFF2-40B4-BE49-F238E27FC236}">
                <a16:creationId xmlns:a16="http://schemas.microsoft.com/office/drawing/2014/main" id="{382A366C-4748-6753-048A-6DC49C91C65F}"/>
              </a:ext>
            </a:extLst>
          </p:cNvPr>
          <p:cNvSpPr txBox="1"/>
          <p:nvPr/>
        </p:nvSpPr>
        <p:spPr>
          <a:xfrm>
            <a:off x="4396121" y="93350"/>
            <a:ext cx="3003771" cy="707886"/>
          </a:xfrm>
          <a:prstGeom prst="rect">
            <a:avLst/>
          </a:prstGeom>
          <a:noFill/>
        </p:spPr>
        <p:txBody>
          <a:bodyPr wrap="none" rtlCol="0">
            <a:spAutoFit/>
          </a:bodyPr>
          <a:lstStyle/>
          <a:p>
            <a:r>
              <a:rPr lang="de-DE" sz="4000" dirty="0">
                <a:solidFill>
                  <a:schemeClr val="tx2">
                    <a:lumMod val="50000"/>
                  </a:schemeClr>
                </a:solidFill>
              </a:rPr>
              <a:t>Sitzverteilung</a:t>
            </a:r>
          </a:p>
        </p:txBody>
      </p:sp>
    </p:spTree>
    <p:extLst>
      <p:ext uri="{BB962C8B-B14F-4D97-AF65-F5344CB8AC3E}">
        <p14:creationId xmlns:p14="http://schemas.microsoft.com/office/powerpoint/2010/main" val="156850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1262380430"/>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891552258"/>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1565803174"/>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latin typeface="Cambria Math" panose="02040503050406030204" pitchFamily="18" charset="0"/>
              </a:rPr>
              <a:t>5 Sitze</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a:latin typeface="Cambria Math" panose="02040503050406030204" pitchFamily="18" charset="0"/>
                      </a:rPr>
                      <m:t>Σ</m:t>
                    </m:r>
                  </m:oMath>
                </a14:m>
                <a:r>
                  <a:rPr lang="de-DE" sz="4800" dirty="0"/>
                  <a:t>: </a:t>
                </a:r>
                <a14:m>
                  <m:oMath xmlns:m="http://schemas.openxmlformats.org/officeDocument/2006/math">
                    <m:r>
                      <a:rPr lang="de-DE" sz="3600">
                        <a:latin typeface="Cambria Math" panose="02040503050406030204" pitchFamily="18" charset="0"/>
                      </a:rPr>
                      <m:t>10.000 </m:t>
                    </m:r>
                    <m:r>
                      <m:rPr>
                        <m:sty m:val="p"/>
                      </m:rPr>
                      <a:rPr lang="de-DE" sz="3600">
                        <a:latin typeface="Cambria Math" panose="02040503050406030204" pitchFamily="18" charset="0"/>
                      </a:rPr>
                      <m:t>Stimmen</m:t>
                    </m:r>
                  </m:oMath>
                </a14:m>
                <a:endParaRPr lang="de-DE" sz="4800" dirty="0"/>
              </a:p>
            </p:txBody>
          </p:sp>
        </mc:Choice>
        <mc:Fallback xmlns="">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4793" b="-49587"/>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2459212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48392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30332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41085513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773610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22088627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653778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97C0CB8-B313-85DA-0968-1346484B5A77}"/>
              </a:ext>
            </a:extLst>
          </p:cNvPr>
          <p:cNvSpPr txBox="1"/>
          <p:nvPr/>
        </p:nvSpPr>
        <p:spPr>
          <a:xfrm>
            <a:off x="604520" y="1956561"/>
            <a:ext cx="10982960" cy="3693319"/>
          </a:xfrm>
          <a:prstGeom prst="rect">
            <a:avLst/>
          </a:prstGeom>
          <a:noFill/>
        </p:spPr>
        <p:txBody>
          <a:bodyPr wrap="square" rtlCol="0">
            <a:spAutoFit/>
          </a:bodyPr>
          <a:lstStyle/>
          <a:p>
            <a:pPr algn="l">
              <a:lnSpc>
                <a:spcPct val="150000"/>
              </a:lnSpc>
            </a:pPr>
            <a:r>
              <a:rPr lang="de-DE" b="0" i="1" dirty="0">
                <a:solidFill>
                  <a:srgbClr val="000000"/>
                </a:solidFill>
                <a:effectLst/>
                <a:latin typeface="Georgia" panose="02040502050405020303" pitchFamily="18" charset="0"/>
              </a:rPr>
              <a:t>Mit einer Änderung des Wahlrechts will die Landtags-CSU eine Zersplitterung der Kommunal-Parlamente verhindern. „Arroganz der Macht“, „Trickserei“, schäumt die Opposition. </a:t>
            </a:r>
            <a:r>
              <a:rPr lang="de-DE" b="0" dirty="0">
                <a:solidFill>
                  <a:srgbClr val="000000"/>
                </a:solidFill>
                <a:effectLst/>
                <a:latin typeface="Georgia" panose="02040502050405020303" pitchFamily="18" charset="0"/>
              </a:rPr>
              <a:t>[…]</a:t>
            </a:r>
          </a:p>
          <a:p>
            <a:pPr algn="l">
              <a:lnSpc>
                <a:spcPct val="150000"/>
              </a:lnSpc>
            </a:pPr>
            <a:r>
              <a:rPr lang="de-DE" b="1" i="0" dirty="0">
                <a:solidFill>
                  <a:srgbClr val="000000"/>
                </a:solidFill>
                <a:effectLst/>
                <a:latin typeface="Georgia" panose="02040502050405020303" pitchFamily="18" charset="0"/>
              </a:rPr>
              <a:t>München</a:t>
            </a:r>
            <a:r>
              <a:rPr lang="de-DE" b="0" i="0" dirty="0">
                <a:solidFill>
                  <a:srgbClr val="000000"/>
                </a:solidFill>
                <a:effectLst/>
                <a:latin typeface="Georgia" panose="02040502050405020303" pitchFamily="18" charset="0"/>
              </a:rPr>
              <a:t> – Florian Herrmann will die Aufregung nicht einleuchten: </a:t>
            </a:r>
            <a:r>
              <a:rPr lang="de-DE" b="1" i="0" dirty="0">
                <a:solidFill>
                  <a:srgbClr val="000000"/>
                </a:solidFill>
                <a:effectLst/>
                <a:latin typeface="Georgia" panose="02040502050405020303" pitchFamily="18" charset="0"/>
              </a:rPr>
              <a:t>Es gehe „nicht um Politik, sondern um Mathematik</a:t>
            </a:r>
            <a:r>
              <a:rPr lang="de-DE" b="0" i="0" dirty="0">
                <a:solidFill>
                  <a:srgbClr val="000000"/>
                </a:solidFill>
                <a:effectLst/>
                <a:latin typeface="Georgia" panose="02040502050405020303" pitchFamily="18" charset="0"/>
              </a:rPr>
              <a:t>“, sagt der CSU-Innenpolitiker zu der Ankündigung, bei der Sitzverteilung künftig wieder nach </a:t>
            </a:r>
            <a:r>
              <a:rPr lang="de-DE" b="0" i="0" dirty="0" err="1">
                <a:solidFill>
                  <a:srgbClr val="000000"/>
                </a:solidFill>
                <a:effectLst/>
                <a:latin typeface="Georgia" panose="02040502050405020303" pitchFamily="18" charset="0"/>
              </a:rPr>
              <a:t>d’Hondt</a:t>
            </a:r>
            <a:r>
              <a:rPr lang="de-DE" b="0" i="0" dirty="0">
                <a:solidFill>
                  <a:srgbClr val="000000"/>
                </a:solidFill>
                <a:effectLst/>
                <a:latin typeface="Georgia" panose="02040502050405020303" pitchFamily="18" charset="0"/>
              </a:rPr>
              <a:t> statt nach Hare/Niemeyer vorzugehen. „Wir wollen, dass der </a:t>
            </a:r>
            <a:r>
              <a:rPr lang="de-DE" b="1" i="0" dirty="0">
                <a:solidFill>
                  <a:srgbClr val="000000"/>
                </a:solidFill>
                <a:effectLst/>
                <a:latin typeface="Georgia" panose="02040502050405020303" pitchFamily="18" charset="0"/>
              </a:rPr>
              <a:t>Wählerwille</a:t>
            </a:r>
            <a:r>
              <a:rPr lang="de-DE" b="0" i="0" dirty="0">
                <a:solidFill>
                  <a:srgbClr val="000000"/>
                </a:solidFill>
                <a:effectLst/>
                <a:latin typeface="Georgia" panose="02040502050405020303" pitchFamily="18" charset="0"/>
              </a:rPr>
              <a:t> wieder gerecht abgebildet ist“, fügt er an. Es gehe darum, </a:t>
            </a:r>
            <a:r>
              <a:rPr lang="de-DE" b="1" i="0" dirty="0">
                <a:solidFill>
                  <a:srgbClr val="000000"/>
                </a:solidFill>
                <a:effectLst/>
                <a:latin typeface="Georgia" panose="02040502050405020303" pitchFamily="18" charset="0"/>
              </a:rPr>
              <a:t>„Einzelkämpfer“ </a:t>
            </a:r>
            <a:r>
              <a:rPr lang="de-DE" b="0" i="0" dirty="0">
                <a:solidFill>
                  <a:srgbClr val="000000"/>
                </a:solidFill>
                <a:effectLst/>
                <a:latin typeface="Georgia" panose="02040502050405020303" pitchFamily="18" charset="0"/>
              </a:rPr>
              <a:t>in Gemeinde- und Stadträten sowie in den Bezirkstagen zu </a:t>
            </a:r>
            <a:r>
              <a:rPr lang="de-DE" b="1" i="0" dirty="0">
                <a:solidFill>
                  <a:srgbClr val="000000"/>
                </a:solidFill>
                <a:effectLst/>
                <a:latin typeface="Georgia" panose="02040502050405020303" pitchFamily="18" charset="0"/>
              </a:rPr>
              <a:t>verhindern</a:t>
            </a:r>
            <a:r>
              <a:rPr lang="de-DE" b="0" i="0" dirty="0">
                <a:solidFill>
                  <a:srgbClr val="000000"/>
                </a:solidFill>
                <a:effectLst/>
                <a:latin typeface="Georgia" panose="02040502050405020303" pitchFamily="18" charset="0"/>
              </a:rPr>
              <a:t>. Sie erschwerten die kommunale Sacharbeit und die Mehrheitsfindung.</a:t>
            </a:r>
          </a:p>
          <a:p>
            <a:endParaRPr lang="de-DE" dirty="0"/>
          </a:p>
        </p:txBody>
      </p:sp>
      <p:sp>
        <p:nvSpPr>
          <p:cNvPr id="9" name="Textfeld 8">
            <a:extLst>
              <a:ext uri="{FF2B5EF4-FFF2-40B4-BE49-F238E27FC236}">
                <a16:creationId xmlns:a16="http://schemas.microsoft.com/office/drawing/2014/main" id="{61FB9604-A432-E8AE-B5FE-3BDC8D87E8DD}"/>
              </a:ext>
            </a:extLst>
          </p:cNvPr>
          <p:cNvSpPr txBox="1"/>
          <p:nvPr/>
        </p:nvSpPr>
        <p:spPr>
          <a:xfrm rot="184204">
            <a:off x="499463" y="897629"/>
            <a:ext cx="11485132" cy="523220"/>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CSU will sich mit geänderter </a:t>
            </a:r>
            <a:r>
              <a:rPr lang="de-DE" sz="28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Auszählmethode</a:t>
            </a:r>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 bei Wahlen begünstigen</a:t>
            </a:r>
            <a:endParaRPr lang="de-DE" sz="2400" dirty="0">
              <a:ln w="0"/>
              <a:solidFill>
                <a:schemeClr val="tx1"/>
              </a:solidFill>
              <a:effectLst>
                <a:outerShdw blurRad="38100" dist="19050" dir="2700000" algn="tl" rotWithShape="0">
                  <a:schemeClr val="dk1">
                    <a:alpha val="40000"/>
                  </a:schemeClr>
                </a:outerShdw>
              </a:effectLst>
            </a:endParaRPr>
          </a:p>
        </p:txBody>
      </p:sp>
      <p:sp>
        <p:nvSpPr>
          <p:cNvPr id="2" name="Textfeld 1">
            <a:extLst>
              <a:ext uri="{FF2B5EF4-FFF2-40B4-BE49-F238E27FC236}">
                <a16:creationId xmlns:a16="http://schemas.microsoft.com/office/drawing/2014/main" id="{6DEABD4A-BB92-29FC-EE74-7B74E2AF4B0E}"/>
              </a:ext>
            </a:extLst>
          </p:cNvPr>
          <p:cNvSpPr txBox="1"/>
          <p:nvPr/>
        </p:nvSpPr>
        <p:spPr>
          <a:xfrm>
            <a:off x="8046720" y="5878413"/>
            <a:ext cx="3943644" cy="646331"/>
          </a:xfrm>
          <a:prstGeom prst="rect">
            <a:avLst/>
          </a:prstGeom>
          <a:noFill/>
        </p:spPr>
        <p:txBody>
          <a:bodyPr wrap="none" rtlCol="0">
            <a:spAutoFit/>
          </a:bodyPr>
          <a:lstStyle/>
          <a:p>
            <a:r>
              <a:rPr lang="de-DE" dirty="0">
                <a:hlinkClick r:id="rId2"/>
              </a:rPr>
              <a:t>Bayerische Staatszeitung </a:t>
            </a:r>
            <a:r>
              <a:rPr lang="de-DE" dirty="0"/>
              <a:t>am 13.03.2017</a:t>
            </a:r>
            <a:br>
              <a:rPr lang="de-DE" dirty="0"/>
            </a:br>
            <a:r>
              <a:rPr lang="de-DE" dirty="0">
                <a:hlinkClick r:id="rId3"/>
              </a:rPr>
              <a:t>Merkur.de </a:t>
            </a:r>
            <a:r>
              <a:rPr lang="de-DE" dirty="0"/>
              <a:t>am 13.03.2017</a:t>
            </a:r>
          </a:p>
        </p:txBody>
      </p:sp>
      <p:sp>
        <p:nvSpPr>
          <p:cNvPr id="10" name="Rechteck 9">
            <a:extLst>
              <a:ext uri="{FF2B5EF4-FFF2-40B4-BE49-F238E27FC236}">
                <a16:creationId xmlns:a16="http://schemas.microsoft.com/office/drawing/2014/main" id="{FE52420B-6743-AEAE-9317-C3D96AE69FBC}"/>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Tree>
    <p:extLst>
      <p:ext uri="{BB962C8B-B14F-4D97-AF65-F5344CB8AC3E}">
        <p14:creationId xmlns:p14="http://schemas.microsoft.com/office/powerpoint/2010/main" val="522499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717101-6C48-F5C1-F976-2F24134DCF29}"/>
              </a:ext>
            </a:extLst>
          </p:cNvPr>
          <p:cNvSpPr txBox="1"/>
          <p:nvPr/>
        </p:nvSpPr>
        <p:spPr>
          <a:xfrm rot="21333080">
            <a:off x="127987" y="730130"/>
            <a:ext cx="11936024" cy="461665"/>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defPPr>
              <a:defRPr lang="de-DE"/>
            </a:defPPr>
            <a:lvl1pPr>
              <a:defRPr sz="2400" i="0">
                <a:ln w="0"/>
                <a:effectLst>
                  <a:outerShdw blurRad="38100" dist="19050" dir="2700000" algn="tl" rotWithShape="0">
                    <a:schemeClr val="dk1">
                      <a:alpha val="40000"/>
                    </a:schemeClr>
                  </a:outerShdw>
                </a:effectLst>
                <a:latin typeface="Verdana" panose="020B060403050404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de-DE" dirty="0"/>
              <a:t>FDP klagt gegen neues Sitzverteilungsverfahren für kommunale Ausschüsse</a:t>
            </a:r>
          </a:p>
        </p:txBody>
      </p:sp>
      <p:sp>
        <p:nvSpPr>
          <p:cNvPr id="5" name="Textfeld 4">
            <a:extLst>
              <a:ext uri="{FF2B5EF4-FFF2-40B4-BE49-F238E27FC236}">
                <a16:creationId xmlns:a16="http://schemas.microsoft.com/office/drawing/2014/main" id="{2B71A084-FB4A-8126-39A2-D1CE7111DAD2}"/>
              </a:ext>
            </a:extLst>
          </p:cNvPr>
          <p:cNvSpPr txBox="1"/>
          <p:nvPr/>
        </p:nvSpPr>
        <p:spPr>
          <a:xfrm>
            <a:off x="731357" y="1848830"/>
            <a:ext cx="10985412" cy="3834768"/>
          </a:xfrm>
          <a:prstGeom prst="rect">
            <a:avLst/>
          </a:prstGeom>
          <a:noFill/>
        </p:spPr>
        <p:txBody>
          <a:bodyPr wrap="square" rtlCol="0">
            <a:spAutoFit/>
          </a:bodyPr>
          <a:lstStyle/>
          <a:p>
            <a:pPr>
              <a:lnSpc>
                <a:spcPct val="150000"/>
              </a:lnSpc>
            </a:pPr>
            <a:r>
              <a:rPr lang="de-DE" sz="2000" b="1" i="0" dirty="0">
                <a:solidFill>
                  <a:srgbClr val="444444"/>
                </a:solidFill>
                <a:effectLst/>
                <a:latin typeface="Open Sans" panose="020B0606030504020204" pitchFamily="34" charset="0"/>
              </a:rPr>
              <a:t>NIEDERSACHSEN. </a:t>
            </a:r>
            <a:br>
              <a:rPr lang="de-DE" i="0" dirty="0">
                <a:solidFill>
                  <a:srgbClr val="444444"/>
                </a:solidFill>
                <a:effectLst/>
                <a:latin typeface="Open Sans" panose="020B0606030504020204" pitchFamily="34" charset="0"/>
              </a:rPr>
            </a:br>
            <a:r>
              <a:rPr lang="de-DE" b="0" i="0" dirty="0">
                <a:solidFill>
                  <a:srgbClr val="444444"/>
                </a:solidFill>
                <a:effectLst/>
                <a:latin typeface="Open Sans" panose="020B0606030504020204" pitchFamily="34" charset="0"/>
              </a:rPr>
              <a:t>„[…] SPD und CDU haben […] die Wahl verstreichen lassen und dann das Gesetz </a:t>
            </a:r>
            <a:r>
              <a:rPr lang="de-DE" b="1" i="0" dirty="0">
                <a:solidFill>
                  <a:srgbClr val="444444"/>
                </a:solidFill>
                <a:effectLst/>
                <a:latin typeface="Open Sans" panose="020B0606030504020204" pitchFamily="34" charset="0"/>
              </a:rPr>
              <a:t>in Kenntnis des Wahlergebnisses geändert</a:t>
            </a:r>
            <a:r>
              <a:rPr lang="de-DE" b="0" i="0" dirty="0">
                <a:solidFill>
                  <a:srgbClr val="444444"/>
                </a:solidFill>
                <a:effectLst/>
                <a:latin typeface="Open Sans" panose="020B0606030504020204" pitchFamily="34" charset="0"/>
              </a:rPr>
              <a:t>. Damit haben sie das Vertrauen der Wählerinnen und Wähler missbraucht und der Demokratie geschadet“, resümiert der FDP-Landesvorsitzende Stefan Birkner. </a:t>
            </a:r>
          </a:p>
          <a:p>
            <a:pPr>
              <a:lnSpc>
                <a:spcPct val="150000"/>
              </a:lnSpc>
            </a:pPr>
            <a:r>
              <a:rPr lang="de-DE" b="0" i="0" dirty="0">
                <a:solidFill>
                  <a:srgbClr val="444444"/>
                </a:solidFill>
                <a:effectLst/>
                <a:latin typeface="Open Sans" panose="020B0606030504020204" pitchFamily="34" charset="0"/>
              </a:rPr>
              <a:t>Der FDP-Innenpolitiker Marco </a:t>
            </a:r>
            <a:r>
              <a:rPr lang="de-DE" b="0" i="0" dirty="0" err="1">
                <a:solidFill>
                  <a:srgbClr val="444444"/>
                </a:solidFill>
                <a:effectLst/>
                <a:latin typeface="Open Sans" panose="020B0606030504020204" pitchFamily="34" charset="0"/>
              </a:rPr>
              <a:t>Genthe</a:t>
            </a:r>
            <a:r>
              <a:rPr lang="de-DE" b="0" i="0" dirty="0">
                <a:solidFill>
                  <a:srgbClr val="444444"/>
                </a:solidFill>
                <a:effectLst/>
                <a:latin typeface="Open Sans" panose="020B0606030504020204" pitchFamily="34" charset="0"/>
              </a:rPr>
              <a:t> hält darüber hinaus die Begründung der Änderung für scheinheilig: „SPD und CDU behaupten, die Änderung würde zu </a:t>
            </a:r>
            <a:r>
              <a:rPr lang="de-DE" b="1" i="0" dirty="0">
                <a:solidFill>
                  <a:srgbClr val="444444"/>
                </a:solidFill>
                <a:effectLst/>
                <a:latin typeface="Open Sans" panose="020B0606030504020204" pitchFamily="34" charset="0"/>
              </a:rPr>
              <a:t>effektiveren politischen Entscheidungen</a:t>
            </a:r>
            <a:r>
              <a:rPr lang="de-DE" b="0" i="0" dirty="0">
                <a:solidFill>
                  <a:srgbClr val="444444"/>
                </a:solidFill>
                <a:effectLst/>
                <a:latin typeface="Open Sans" panose="020B0606030504020204" pitchFamily="34" charset="0"/>
              </a:rPr>
              <a:t> auf kommunaler Ebene führen. Was genau sie damit meinen, konnten sie aber auch auf Nachfrage nicht erklären. Ganz offensichtlich halten sie es für sinnvoll, dass </a:t>
            </a:r>
            <a:r>
              <a:rPr lang="de-DE" b="1" i="0" dirty="0">
                <a:solidFill>
                  <a:srgbClr val="444444"/>
                </a:solidFill>
                <a:effectLst/>
                <a:latin typeface="Open Sans" panose="020B0606030504020204" pitchFamily="34" charset="0"/>
              </a:rPr>
              <a:t>kleinere Parteien weniger und größere Parteien mehr </a:t>
            </a:r>
            <a:r>
              <a:rPr lang="de-DE" b="1" i="0" dirty="0">
                <a:effectLst/>
                <a:latin typeface="Open Sans" panose="020B0606030504020204" pitchFamily="34" charset="0"/>
              </a:rPr>
              <a:t>Entscheidungsbefugnisse</a:t>
            </a:r>
            <a:r>
              <a:rPr lang="de-DE" b="0" i="0" dirty="0">
                <a:solidFill>
                  <a:srgbClr val="444444"/>
                </a:solidFill>
                <a:effectLst/>
                <a:latin typeface="Open Sans" panose="020B0606030504020204" pitchFamily="34" charset="0"/>
              </a:rPr>
              <a:t> bekommen. […]“</a:t>
            </a:r>
            <a:endParaRPr lang="de-DE" dirty="0"/>
          </a:p>
        </p:txBody>
      </p:sp>
      <p:sp>
        <p:nvSpPr>
          <p:cNvPr id="11" name="Rechteck 10">
            <a:extLst>
              <a:ext uri="{FF2B5EF4-FFF2-40B4-BE49-F238E27FC236}">
                <a16:creationId xmlns:a16="http://schemas.microsoft.com/office/drawing/2014/main" id="{BFB62DA7-3C07-DB6C-C79C-8D52AF11E087}"/>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
        <p:nvSpPr>
          <p:cNvPr id="13" name="Textfeld 12">
            <a:extLst>
              <a:ext uri="{FF2B5EF4-FFF2-40B4-BE49-F238E27FC236}">
                <a16:creationId xmlns:a16="http://schemas.microsoft.com/office/drawing/2014/main" id="{006983D5-C2C6-ADF8-2E41-AA81289A0E42}"/>
              </a:ext>
            </a:extLst>
          </p:cNvPr>
          <p:cNvSpPr txBox="1"/>
          <p:nvPr/>
        </p:nvSpPr>
        <p:spPr>
          <a:xfrm>
            <a:off x="8046720" y="5969853"/>
            <a:ext cx="3130793" cy="369332"/>
          </a:xfrm>
          <a:prstGeom prst="rect">
            <a:avLst/>
          </a:prstGeom>
          <a:noFill/>
        </p:spPr>
        <p:txBody>
          <a:bodyPr wrap="none" rtlCol="0">
            <a:spAutoFit/>
          </a:bodyPr>
          <a:lstStyle/>
          <a:p>
            <a:r>
              <a:rPr lang="de-DE" dirty="0">
                <a:hlinkClick r:id="rId2"/>
              </a:rPr>
              <a:t>Uelzener Presse </a:t>
            </a:r>
            <a:r>
              <a:rPr lang="de-DE" dirty="0"/>
              <a:t>am 14.01.2022</a:t>
            </a:r>
          </a:p>
        </p:txBody>
      </p:sp>
    </p:spTree>
    <p:extLst>
      <p:ext uri="{BB962C8B-B14F-4D97-AF65-F5344CB8AC3E}">
        <p14:creationId xmlns:p14="http://schemas.microsoft.com/office/powerpoint/2010/main" val="778365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567A298-BA72-0195-5AD9-A71932B23659}"/>
              </a:ext>
            </a:extLst>
          </p:cNvPr>
          <p:cNvSpPr/>
          <p:nvPr/>
        </p:nvSpPr>
        <p:spPr>
          <a:xfrm>
            <a:off x="924560" y="1604962"/>
            <a:ext cx="10109199" cy="1483678"/>
          </a:xfrm>
          <a:prstGeom prst="rect">
            <a:avLst/>
          </a:prstGeom>
          <a:noFill/>
          <a:ln w="28575">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spcAft>
                <a:spcPts val="800"/>
              </a:spcAft>
            </a:pPr>
            <a:r>
              <a:rPr lang="de-DE" kern="100" dirty="0">
                <a:solidFill>
                  <a:schemeClr val="tx2">
                    <a:lumMod val="75000"/>
                  </a:schemeClr>
                </a:solidFill>
                <a:ea typeface="Calibri" panose="020F0502020204030204" pitchFamily="34" charset="0"/>
                <a:cs typeface="Times New Roman" panose="02020603050405020304" pitchFamily="18" charset="0"/>
              </a:rPr>
              <a:t>Sara bestellt ein Taxi für die Fahrt von A nach C. Sie zahlt für die Fahrt 12 €.</a:t>
            </a:r>
            <a:br>
              <a:rPr lang="de-DE" kern="100" dirty="0">
                <a:solidFill>
                  <a:schemeClr val="tx2">
                    <a:lumMod val="75000"/>
                  </a:schemeClr>
                </a:solidFill>
                <a:ea typeface="Calibri" panose="020F0502020204030204" pitchFamily="34" charset="0"/>
                <a:cs typeface="Times New Roman" panose="02020603050405020304" pitchFamily="18" charset="0"/>
              </a:rPr>
            </a:br>
            <a:r>
              <a:rPr lang="de-DE" kern="100" dirty="0">
                <a:solidFill>
                  <a:schemeClr val="tx2">
                    <a:lumMod val="75000"/>
                  </a:schemeClr>
                </a:solidFill>
                <a:ea typeface="Calibri" panose="020F0502020204030204" pitchFamily="34" charset="0"/>
                <a:cs typeface="Times New Roman" panose="02020603050405020304" pitchFamily="18" charset="0"/>
              </a:rPr>
              <a:t>Nach der Hälfte der Strecke steigt Nele dazu. </a:t>
            </a:r>
          </a:p>
          <a:p>
            <a:pPr>
              <a:lnSpc>
                <a:spcPct val="150000"/>
              </a:lnSpc>
              <a:spcAft>
                <a:spcPts val="800"/>
              </a:spcAft>
            </a:pPr>
            <a:r>
              <a:rPr lang="de-DE" sz="2000" kern="100" dirty="0">
                <a:solidFill>
                  <a:schemeClr val="tx2">
                    <a:lumMod val="75000"/>
                  </a:schemeClr>
                </a:solidFill>
                <a:ea typeface="Calibri" panose="020F0502020204030204" pitchFamily="34" charset="0"/>
                <a:cs typeface="Times New Roman" panose="02020603050405020304" pitchFamily="18" charset="0"/>
              </a:rPr>
              <a:t>Wie viel sollte Nele zahlen?</a:t>
            </a:r>
          </a:p>
        </p:txBody>
      </p:sp>
      <p:sp>
        <p:nvSpPr>
          <p:cNvPr id="3" name="Textfeld 2">
            <a:extLst>
              <a:ext uri="{FF2B5EF4-FFF2-40B4-BE49-F238E27FC236}">
                <a16:creationId xmlns:a16="http://schemas.microsoft.com/office/drawing/2014/main" id="{BA8C6203-4AD3-3A0D-056A-2E4E08667D52}"/>
              </a:ext>
            </a:extLst>
          </p:cNvPr>
          <p:cNvSpPr txBox="1"/>
          <p:nvPr/>
        </p:nvSpPr>
        <p:spPr>
          <a:xfrm>
            <a:off x="4630740" y="711200"/>
            <a:ext cx="2199000" cy="646331"/>
          </a:xfrm>
          <a:prstGeom prst="rect">
            <a:avLst/>
          </a:prstGeom>
          <a:noFill/>
        </p:spPr>
        <p:txBody>
          <a:bodyPr wrap="none" rtlCol="0">
            <a:spAutoFit/>
          </a:bodyPr>
          <a:lstStyle/>
          <a:p>
            <a:r>
              <a:rPr lang="de-DE" sz="3600" dirty="0"/>
              <a:t>Taxikosten</a:t>
            </a:r>
          </a:p>
        </p:txBody>
      </p:sp>
      <p:pic>
        <p:nvPicPr>
          <p:cNvPr id="4" name="Grafik 3">
            <a:extLst>
              <a:ext uri="{FF2B5EF4-FFF2-40B4-BE49-F238E27FC236}">
                <a16:creationId xmlns:a16="http://schemas.microsoft.com/office/drawing/2014/main" id="{B11E8BED-7116-B9D9-B6C8-F2C7CE268F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9103" y="3283997"/>
            <a:ext cx="6133794" cy="3141493"/>
          </a:xfrm>
          <a:prstGeom prst="rect">
            <a:avLst/>
          </a:prstGeom>
        </p:spPr>
      </p:pic>
    </p:spTree>
    <p:extLst>
      <p:ext uri="{BB962C8B-B14F-4D97-AF65-F5344CB8AC3E}">
        <p14:creationId xmlns:p14="http://schemas.microsoft.com/office/powerpoint/2010/main" val="38796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a:extLst>
              <a:ext uri="{FF2B5EF4-FFF2-40B4-BE49-F238E27FC236}">
                <a16:creationId xmlns:a16="http://schemas.microsoft.com/office/drawing/2014/main" id="{4129C979-BB5F-4A5B-B838-B046451D4C1E}"/>
              </a:ext>
            </a:extLst>
          </p:cNvPr>
          <p:cNvSpPr txBox="1"/>
          <p:nvPr/>
        </p:nvSpPr>
        <p:spPr>
          <a:xfrm>
            <a:off x="640080" y="2872899"/>
            <a:ext cx="5598160"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de-DE" sz="2400" dirty="0"/>
              <a:t>Die drei Sitzverteilungsverfahren können </a:t>
            </a:r>
            <a:r>
              <a:rPr lang="de-DE" sz="2400" b="1" dirty="0">
                <a:solidFill>
                  <a:schemeClr val="tx2">
                    <a:lumMod val="75000"/>
                  </a:schemeClr>
                </a:solidFill>
              </a:rPr>
              <a:t>unterschiedliche Ergebnisse </a:t>
            </a:r>
            <a:r>
              <a:rPr lang="de-DE" sz="2400" dirty="0"/>
              <a:t>liefern.</a:t>
            </a:r>
          </a:p>
          <a:p>
            <a:pPr indent="-228600">
              <a:lnSpc>
                <a:spcPct val="90000"/>
              </a:lnSpc>
              <a:spcAft>
                <a:spcPts val="600"/>
              </a:spcAft>
              <a:buFont typeface="Arial" panose="020B0604020202020204" pitchFamily="34" charset="0"/>
              <a:buChar char="•"/>
            </a:pPr>
            <a:r>
              <a:rPr lang="de-DE" sz="2400" dirty="0"/>
              <a:t>Alle drei Verfahren sind jedoch </a:t>
            </a:r>
            <a:r>
              <a:rPr lang="de-DE" sz="2400" b="1" dirty="0">
                <a:solidFill>
                  <a:schemeClr val="tx2">
                    <a:lumMod val="75000"/>
                  </a:schemeClr>
                </a:solidFill>
              </a:rPr>
              <a:t>mathematisch</a:t>
            </a:r>
            <a:r>
              <a:rPr lang="de-DE" sz="2400" dirty="0">
                <a:solidFill>
                  <a:schemeClr val="tx2">
                    <a:lumMod val="75000"/>
                  </a:schemeClr>
                </a:solidFill>
              </a:rPr>
              <a:t> </a:t>
            </a:r>
            <a:r>
              <a:rPr lang="de-DE" sz="2400" b="1" dirty="0">
                <a:solidFill>
                  <a:schemeClr val="tx2">
                    <a:lumMod val="75000"/>
                  </a:schemeClr>
                </a:solidFill>
              </a:rPr>
              <a:t>korrekt </a:t>
            </a:r>
            <a:r>
              <a:rPr lang="de-DE" sz="2400" dirty="0"/>
              <a:t>und werden in Deutschland verwendet!</a:t>
            </a:r>
          </a:p>
          <a:p>
            <a:pPr indent="-228600">
              <a:lnSpc>
                <a:spcPct val="90000"/>
              </a:lnSpc>
              <a:spcAft>
                <a:spcPts val="600"/>
              </a:spcAft>
              <a:buFont typeface="Arial" panose="020B0604020202020204" pitchFamily="34" charset="0"/>
              <a:buChar char="•"/>
            </a:pPr>
            <a:r>
              <a:rPr lang="de-DE" sz="2400" dirty="0"/>
              <a:t>Die zugeteilten Sitze hängen daher nur von der </a:t>
            </a:r>
            <a:r>
              <a:rPr lang="de-DE" sz="2400" b="1" dirty="0">
                <a:solidFill>
                  <a:schemeClr val="tx2">
                    <a:lumMod val="75000"/>
                  </a:schemeClr>
                </a:solidFill>
              </a:rPr>
              <a:t>Wahl des Verfahrens </a:t>
            </a:r>
            <a:r>
              <a:rPr lang="de-DE" sz="2400" dirty="0"/>
              <a:t>ab.</a:t>
            </a:r>
          </a:p>
        </p:txBody>
      </p:sp>
      <p:pic>
        <p:nvPicPr>
          <p:cNvPr id="4" name="Grafik 3" descr="Ein Bild, das Box, Behälter enthält.&#10;&#10;Automatisch generierte Beschreibung">
            <a:extLst>
              <a:ext uri="{FF2B5EF4-FFF2-40B4-BE49-F238E27FC236}">
                <a16:creationId xmlns:a16="http://schemas.microsoft.com/office/drawing/2014/main" id="{EAC6079A-6C4C-FCA3-549F-A0B5D084EF5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t="-2" r="14133"/>
          <a:stretch/>
        </p:blipFill>
        <p:spPr>
          <a:xfrm>
            <a:off x="6431280" y="10"/>
            <a:ext cx="575767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886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AAF0DF0D-0F89-C168-54C3-DA5C14E8BAA5}"/>
              </a:ext>
            </a:extLst>
          </p:cNvPr>
          <p:cNvSpPr/>
          <p:nvPr/>
        </p:nvSpPr>
        <p:spPr>
          <a:xfrm>
            <a:off x="81280" y="4567800"/>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99D475B-3A2F-C32E-004F-1031EBEF395B}"/>
              </a:ext>
            </a:extLst>
          </p:cNvPr>
          <p:cNvSpPr/>
          <p:nvPr/>
        </p:nvSpPr>
        <p:spPr>
          <a:xfrm>
            <a:off x="81280" y="2310326"/>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DC6541E-2481-291E-4960-849DC6848C9F}"/>
              </a:ext>
            </a:extLst>
          </p:cNvPr>
          <p:cNvSpPr/>
          <p:nvPr/>
        </p:nvSpPr>
        <p:spPr>
          <a:xfrm>
            <a:off x="81280" y="42692"/>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819838F-32E7-247E-7B75-369C258B0581}"/>
              </a:ext>
            </a:extLst>
          </p:cNvPr>
          <p:cNvSpPr txBox="1"/>
          <p:nvPr/>
        </p:nvSpPr>
        <p:spPr>
          <a:xfrm>
            <a:off x="233680" y="44678"/>
            <a:ext cx="1818126"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Niemeyer</a:t>
            </a:r>
          </a:p>
        </p:txBody>
      </p:sp>
      <p:sp>
        <p:nvSpPr>
          <p:cNvPr id="6" name="Textfeld 5">
            <a:extLst>
              <a:ext uri="{FF2B5EF4-FFF2-40B4-BE49-F238E27FC236}">
                <a16:creationId xmlns:a16="http://schemas.microsoft.com/office/drawing/2014/main" id="{B4523425-2B4D-FF0B-A458-691180FE3B2B}"/>
              </a:ext>
            </a:extLst>
          </p:cNvPr>
          <p:cNvSpPr txBox="1"/>
          <p:nvPr/>
        </p:nvSpPr>
        <p:spPr>
          <a:xfrm>
            <a:off x="0" y="2257539"/>
            <a:ext cx="2739853" cy="584775"/>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Sainte-</a:t>
            </a:r>
            <a:r>
              <a:rPr lang="de-DE" sz="3200" dirty="0" err="1">
                <a:solidFill>
                  <a:schemeClr val="tx2">
                    <a:lumMod val="75000"/>
                  </a:schemeClr>
                </a:solidFill>
                <a:latin typeface="Abadi" panose="020B0604020104020204" pitchFamily="34" charset="0"/>
              </a:rPr>
              <a:t>Laguë</a:t>
            </a:r>
            <a:endParaRPr lang="de-DE" sz="3200" dirty="0">
              <a:solidFill>
                <a:schemeClr val="tx2">
                  <a:lumMod val="75000"/>
                </a:schemeClr>
              </a:solidFill>
              <a:latin typeface="Abadi" panose="020B0604020104020204" pitchFamily="34" charset="0"/>
            </a:endParaRPr>
          </a:p>
        </p:txBody>
      </p:sp>
      <p:sp>
        <p:nvSpPr>
          <p:cNvPr id="7" name="Textfeld 6">
            <a:extLst>
              <a:ext uri="{FF2B5EF4-FFF2-40B4-BE49-F238E27FC236}">
                <a16:creationId xmlns:a16="http://schemas.microsoft.com/office/drawing/2014/main" id="{8BCC8AEC-219C-24A7-BAD9-74D5B90C5C63}"/>
              </a:ext>
            </a:extLst>
          </p:cNvPr>
          <p:cNvSpPr txBox="1"/>
          <p:nvPr/>
        </p:nvSpPr>
        <p:spPr>
          <a:xfrm>
            <a:off x="-227184" y="4531360"/>
            <a:ext cx="2739853" cy="584775"/>
          </a:xfrm>
          <a:prstGeom prst="rect">
            <a:avLst/>
          </a:prstGeom>
          <a:noFill/>
        </p:spPr>
        <p:txBody>
          <a:bodyPr wrap="square">
            <a:spAutoFit/>
          </a:bodyPr>
          <a:lstStyle/>
          <a:p>
            <a:pPr algn="ctr"/>
            <a:r>
              <a:rPr lang="de-DE" sz="3200" dirty="0" err="1">
                <a:solidFill>
                  <a:schemeClr val="tx2">
                    <a:lumMod val="75000"/>
                  </a:schemeClr>
                </a:solidFill>
                <a:latin typeface="Abadi" panose="020B0604020104020204" pitchFamily="34" charset="0"/>
              </a:rPr>
              <a:t>D‘Hondt</a:t>
            </a:r>
            <a:endParaRPr lang="de-DE" sz="3200" dirty="0">
              <a:solidFill>
                <a:schemeClr val="tx2">
                  <a:lumMod val="75000"/>
                </a:schemeClr>
              </a:solidFill>
              <a:latin typeface="Abadi" panose="020B0604020104020204" pitchFamily="34" charset="0"/>
            </a:endParaRPr>
          </a:p>
        </p:txBody>
      </p:sp>
      <p:sp>
        <p:nvSpPr>
          <p:cNvPr id="2" name="Textfeld 1">
            <a:extLst>
              <a:ext uri="{FF2B5EF4-FFF2-40B4-BE49-F238E27FC236}">
                <a16:creationId xmlns:a16="http://schemas.microsoft.com/office/drawing/2014/main" id="{D224732A-BFD8-B651-B6F7-FD884C91018C}"/>
              </a:ext>
            </a:extLst>
          </p:cNvPr>
          <p:cNvSpPr txBox="1"/>
          <p:nvPr/>
        </p:nvSpPr>
        <p:spPr>
          <a:xfrm>
            <a:off x="416560" y="6415529"/>
            <a:ext cx="142240" cy="369332"/>
          </a:xfrm>
          <a:prstGeom prst="rect">
            <a:avLst/>
          </a:prstGeom>
          <a:noFill/>
        </p:spPr>
        <p:txBody>
          <a:bodyPr wrap="square" rtlCol="0">
            <a:spAutoFit/>
          </a:bodyPr>
          <a:lstStyle/>
          <a:p>
            <a:r>
              <a:rPr lang="de-DE" dirty="0"/>
              <a:t> </a:t>
            </a:r>
          </a:p>
        </p:txBody>
      </p:sp>
      <p:sp>
        <p:nvSpPr>
          <p:cNvPr id="3" name="Textfeld 2">
            <a:extLst>
              <a:ext uri="{FF2B5EF4-FFF2-40B4-BE49-F238E27FC236}">
                <a16:creationId xmlns:a16="http://schemas.microsoft.com/office/drawing/2014/main" id="{1168887D-65BA-5C34-2634-4DA78A095AA9}"/>
              </a:ext>
            </a:extLst>
          </p:cNvPr>
          <p:cNvSpPr txBox="1"/>
          <p:nvPr/>
        </p:nvSpPr>
        <p:spPr>
          <a:xfrm>
            <a:off x="11816080" y="1198880"/>
            <a:ext cx="142240" cy="369332"/>
          </a:xfrm>
          <a:prstGeom prst="rect">
            <a:avLst/>
          </a:prstGeom>
          <a:noFill/>
        </p:spPr>
        <p:txBody>
          <a:bodyPr wrap="square" rtlCol="0">
            <a:spAutoFit/>
          </a:bodyPr>
          <a:lstStyle/>
          <a:p>
            <a:r>
              <a:rPr lang="de-DE" dirty="0"/>
              <a:t> </a:t>
            </a:r>
          </a:p>
        </p:txBody>
      </p:sp>
      <p:pic>
        <p:nvPicPr>
          <p:cNvPr id="14" name="Grafik 13" descr="Ein Bild, das Text, Screenshot, Schrift, Design enthält.&#10;&#10;Automatisch generierte Beschreibung">
            <a:extLst>
              <a:ext uri="{FF2B5EF4-FFF2-40B4-BE49-F238E27FC236}">
                <a16:creationId xmlns:a16="http://schemas.microsoft.com/office/drawing/2014/main" id="{47BE9C17-AE29-7FD4-BC40-23B826AA41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759" r="8240" b="5360"/>
          <a:stretch/>
        </p:blipFill>
        <p:spPr>
          <a:xfrm>
            <a:off x="7652975" y="3346490"/>
            <a:ext cx="4539025" cy="3432679"/>
          </a:xfrm>
          <a:prstGeom prst="rect">
            <a:avLst/>
          </a:prstGeom>
        </p:spPr>
      </p:pic>
    </p:spTree>
    <p:extLst>
      <p:ext uri="{BB962C8B-B14F-4D97-AF65-F5344CB8AC3E}">
        <p14:creationId xmlns:p14="http://schemas.microsoft.com/office/powerpoint/2010/main" val="12521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lienmaster_Fächer">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docProps/app.xml><?xml version="1.0" encoding="utf-8"?>
<Properties xmlns="http://schemas.openxmlformats.org/officeDocument/2006/extended-properties" xmlns:vt="http://schemas.openxmlformats.org/officeDocument/2006/docPropsVTypes">
  <TotalTime>0</TotalTime>
  <Words>683</Words>
  <Application>Microsoft Office PowerPoint</Application>
  <PresentationFormat>Breitbild</PresentationFormat>
  <Paragraphs>203</Paragraphs>
  <Slides>40</Slides>
  <Notes>0</Notes>
  <HiddenSlides>2</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40</vt:i4>
      </vt:variant>
    </vt:vector>
  </HeadingPairs>
  <TitlesOfParts>
    <vt:vector size="50" baseType="lpstr">
      <vt:lpstr>Abadi</vt:lpstr>
      <vt:lpstr>Arial</vt:lpstr>
      <vt:lpstr>Calibri</vt:lpstr>
      <vt:lpstr>Calibri Light</vt:lpstr>
      <vt:lpstr>Cambria Math</vt:lpstr>
      <vt:lpstr>Georgia</vt:lpstr>
      <vt:lpstr>Open Sans</vt:lpstr>
      <vt:lpstr>Verdana</vt:lpstr>
      <vt:lpstr>Office</vt:lpstr>
      <vt:lpstr>Folienmaster_Fächer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Problemstellung</vt:lpstr>
      <vt:lpstr>Problemstellung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Wellmann, Beatrice</cp:lastModifiedBy>
  <cp:revision>20</cp:revision>
  <dcterms:created xsi:type="dcterms:W3CDTF">2023-05-30T09:18:03Z</dcterms:created>
  <dcterms:modified xsi:type="dcterms:W3CDTF">2023-07-13T11:17:07Z</dcterms:modified>
</cp:coreProperties>
</file>